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78" r:id="rId2"/>
    <p:sldId id="256" r:id="rId3"/>
    <p:sldId id="257" r:id="rId4"/>
    <p:sldId id="268" r:id="rId5"/>
    <p:sldId id="269" r:id="rId6"/>
    <p:sldId id="258" r:id="rId7"/>
    <p:sldId id="259" r:id="rId8"/>
    <p:sldId id="264" r:id="rId9"/>
    <p:sldId id="260" r:id="rId10"/>
    <p:sldId id="261" r:id="rId11"/>
    <p:sldId id="277" r:id="rId12"/>
    <p:sldId id="262" r:id="rId13"/>
    <p:sldId id="270" r:id="rId14"/>
    <p:sldId id="271" r:id="rId15"/>
    <p:sldId id="272" r:id="rId16"/>
    <p:sldId id="273" r:id="rId17"/>
    <p:sldId id="274" r:id="rId18"/>
    <p:sldId id="275" r:id="rId19"/>
    <p:sldId id="276" r:id="rId20"/>
    <p:sldId id="279" r:id="rId2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5050"/>
    <a:srgbClr val="000000"/>
    <a:srgbClr val="FBA305"/>
    <a:srgbClr val="278930"/>
    <a:srgbClr val="1767A9"/>
    <a:srgbClr val="0AA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9" autoAdjust="0"/>
    <p:restoredTop sz="94706" autoAdjust="0"/>
  </p:normalViewPr>
  <p:slideViewPr>
    <p:cSldViewPr>
      <p:cViewPr varScale="1">
        <p:scale>
          <a:sx n="75" d="100"/>
          <a:sy n="75" d="100"/>
        </p:scale>
        <p:origin x="123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2E4F9-6601-46EB-8920-064E70E66BC2}" type="doc">
      <dgm:prSet loTypeId="urn:microsoft.com/office/officeart/2005/8/layout/process5" loCatId="process" qsTypeId="urn:microsoft.com/office/officeart/2005/8/quickstyle/3d3" qsCatId="3D" csTypeId="urn:microsoft.com/office/officeart/2005/8/colors/accent5_2" csCatId="accent5" phldr="1"/>
      <dgm:spPr/>
      <dgm:t>
        <a:bodyPr/>
        <a:lstStyle/>
        <a:p>
          <a:pPr rtl="1"/>
          <a:endParaRPr lang="fa-IR"/>
        </a:p>
      </dgm:t>
    </dgm:pt>
    <dgm:pt modelId="{D8491375-9631-4EE3-9273-57E11F0D8574}">
      <dgm:prSet phldrT="[Text]" custT="1"/>
      <dgm:spPr/>
      <dgm:t>
        <a:bodyPr/>
        <a:lstStyle/>
        <a:p>
          <a:pPr rtl="1"/>
          <a:r>
            <a:rPr lang="fa-IR" sz="2000" dirty="0" smtClean="0">
              <a:cs typeface="B Titr" pitchFamily="2" charset="-78"/>
            </a:rPr>
            <a:t>همه چیز علیه ما بود.</a:t>
          </a:r>
          <a:endParaRPr lang="fa-IR" sz="2000" dirty="0">
            <a:cs typeface="B Titr" pitchFamily="2" charset="-78"/>
          </a:endParaRPr>
        </a:p>
      </dgm:t>
    </dgm:pt>
    <dgm:pt modelId="{F9973797-9701-480E-800E-0DCB31F8C9AD}" type="parTrans" cxnId="{C6B7D561-E122-494A-8510-072CC888342A}">
      <dgm:prSet/>
      <dgm:spPr/>
      <dgm:t>
        <a:bodyPr/>
        <a:lstStyle/>
        <a:p>
          <a:pPr rtl="1"/>
          <a:endParaRPr lang="fa-IR"/>
        </a:p>
      </dgm:t>
    </dgm:pt>
    <dgm:pt modelId="{F6C34287-D12E-4608-A7E1-30B414362AEF}" type="sibTrans" cxnId="{C6B7D561-E122-494A-8510-072CC888342A}">
      <dgm:prSet/>
      <dgm:spPr/>
      <dgm:t>
        <a:bodyPr/>
        <a:lstStyle/>
        <a:p>
          <a:pPr rtl="1"/>
          <a:endParaRPr lang="fa-IR"/>
        </a:p>
      </dgm:t>
    </dgm:pt>
    <dgm:pt modelId="{4B62AD06-92F5-40C1-B9B7-90BD3528B510}">
      <dgm:prSet phldrT="[Text]" custT="1"/>
      <dgm:spPr/>
      <dgm:t>
        <a:bodyPr/>
        <a:lstStyle/>
        <a:p>
          <a:pPr rtl="1"/>
          <a:r>
            <a:rPr lang="fa-IR" sz="2000" dirty="0" smtClean="0">
              <a:cs typeface="B Titr" pitchFamily="2" charset="-78"/>
            </a:rPr>
            <a:t>هیچ تجربه‌ای در برابر ما وجود نداشت.</a:t>
          </a:r>
        </a:p>
      </dgm:t>
    </dgm:pt>
    <dgm:pt modelId="{65897F79-D09D-4DEE-BCA2-E5A66A9C461A}" type="parTrans" cxnId="{6D7E3FE9-8D72-43A2-BE4C-9B4D9229410D}">
      <dgm:prSet/>
      <dgm:spPr/>
      <dgm:t>
        <a:bodyPr/>
        <a:lstStyle/>
        <a:p>
          <a:pPr rtl="1"/>
          <a:endParaRPr lang="fa-IR"/>
        </a:p>
      </dgm:t>
    </dgm:pt>
    <dgm:pt modelId="{C22D1B3B-7E6D-4C51-813E-5E963FB1F2FE}" type="sibTrans" cxnId="{6D7E3FE9-8D72-43A2-BE4C-9B4D9229410D}">
      <dgm:prSet/>
      <dgm:spPr/>
      <dgm:t>
        <a:bodyPr/>
        <a:lstStyle/>
        <a:p>
          <a:pPr rtl="1"/>
          <a:endParaRPr lang="fa-IR"/>
        </a:p>
      </dgm:t>
    </dgm:pt>
    <dgm:pt modelId="{0794D424-B8C9-4ED5-AA79-AF7A1F1356C9}">
      <dgm:prSet phldrT="[Text]" custT="1"/>
      <dgm:spPr/>
      <dgm:t>
        <a:bodyPr/>
        <a:lstStyle/>
        <a:p>
          <a:pPr rtl="1"/>
          <a:r>
            <a:rPr lang="fa-IR" sz="2000" dirty="0" smtClean="0">
              <a:cs typeface="B Titr" pitchFamily="2" charset="-78"/>
            </a:rPr>
            <a:t>ترکیب جمهوریّت و اسلامیّت نخستین درخشش انقلاب بود.</a:t>
          </a:r>
        </a:p>
      </dgm:t>
    </dgm:pt>
    <dgm:pt modelId="{9F4918D2-FB36-4FF5-B188-F9E3762361B4}" type="parTrans" cxnId="{7508850A-F128-4391-B2FD-620C6A6E63D1}">
      <dgm:prSet/>
      <dgm:spPr/>
      <dgm:t>
        <a:bodyPr/>
        <a:lstStyle/>
        <a:p>
          <a:pPr rtl="1"/>
          <a:endParaRPr lang="fa-IR"/>
        </a:p>
      </dgm:t>
    </dgm:pt>
    <dgm:pt modelId="{BD112076-E75F-4834-BB5B-025D05C89B75}" type="sibTrans" cxnId="{7508850A-F128-4391-B2FD-620C6A6E63D1}">
      <dgm:prSet/>
      <dgm:spPr/>
      <dgm:t>
        <a:bodyPr/>
        <a:lstStyle/>
        <a:p>
          <a:pPr rtl="1"/>
          <a:endParaRPr lang="fa-IR"/>
        </a:p>
      </dgm:t>
    </dgm:pt>
    <dgm:pt modelId="{8191FFC4-F7B1-4959-9079-EC524745BCE8}">
      <dgm:prSet phldrT="[Text]" custT="1"/>
      <dgm:spPr/>
      <dgm:t>
        <a:bodyPr/>
        <a:lstStyle/>
        <a:p>
          <a:pPr rtl="1">
            <a:lnSpc>
              <a:spcPct val="100000"/>
            </a:lnSpc>
          </a:pPr>
          <a:r>
            <a:rPr lang="fa-IR" sz="1600" dirty="0" smtClean="0">
              <a:cs typeface="B Titr" pitchFamily="2" charset="-78"/>
            </a:rPr>
            <a:t>تقابل دوگانه‌ی «اسلام و استکبار» پدیده‌ی برجسته‌ی جهان معاصر شد.</a:t>
          </a:r>
        </a:p>
      </dgm:t>
    </dgm:pt>
    <dgm:pt modelId="{71852F3B-600F-4002-8724-E4B7950C66CF}" type="parTrans" cxnId="{E00E383C-3A51-473C-8148-C2A47AB76889}">
      <dgm:prSet/>
      <dgm:spPr/>
      <dgm:t>
        <a:bodyPr/>
        <a:lstStyle/>
        <a:p>
          <a:pPr rtl="1"/>
          <a:endParaRPr lang="fa-IR"/>
        </a:p>
      </dgm:t>
    </dgm:pt>
    <dgm:pt modelId="{3107CABC-3429-4E3A-A566-0F53FE04417B}" type="sibTrans" cxnId="{E00E383C-3A51-473C-8148-C2A47AB76889}">
      <dgm:prSet/>
      <dgm:spPr/>
      <dgm:t>
        <a:bodyPr/>
        <a:lstStyle/>
        <a:p>
          <a:pPr rtl="1"/>
          <a:endParaRPr lang="fa-IR"/>
        </a:p>
      </dgm:t>
    </dgm:pt>
    <dgm:pt modelId="{FE693B6A-F7CD-40D7-A635-ABFA12195558}">
      <dgm:prSet phldrT="[Text]" custT="1"/>
      <dgm:spPr/>
      <dgm:t>
        <a:bodyPr/>
        <a:lstStyle/>
        <a:p>
          <a:pPr algn="justLow" rtl="1"/>
          <a:r>
            <a:rPr lang="fa-IR" sz="1400" dirty="0" smtClean="0">
              <a:cs typeface="B Titr" pitchFamily="2" charset="-78"/>
            </a:rPr>
            <a:t>عظمت پیشرفتهای چهل‌ساله‌ی ایران آنگاه بدرستی دیده میشود که با مدّتهای مشابه در انقلابهای بزرگی چون فرانسه و شوروی و هند مقایسه شود.</a:t>
          </a:r>
        </a:p>
      </dgm:t>
    </dgm:pt>
    <dgm:pt modelId="{A3296F39-54D8-491B-8773-13CF79EFA812}" type="parTrans" cxnId="{6CAB0DEB-5957-4359-AA9F-AE49A4B55A04}">
      <dgm:prSet/>
      <dgm:spPr/>
      <dgm:t>
        <a:bodyPr/>
        <a:lstStyle/>
        <a:p>
          <a:pPr rtl="1"/>
          <a:endParaRPr lang="fa-IR"/>
        </a:p>
      </dgm:t>
    </dgm:pt>
    <dgm:pt modelId="{061FEE1E-BE40-4CD5-A7D1-9832EDA6686C}" type="sibTrans" cxnId="{6CAB0DEB-5957-4359-AA9F-AE49A4B55A04}">
      <dgm:prSet/>
      <dgm:spPr/>
      <dgm:t>
        <a:bodyPr/>
        <a:lstStyle/>
        <a:p>
          <a:pPr rtl="1"/>
          <a:endParaRPr lang="fa-IR"/>
        </a:p>
      </dgm:t>
    </dgm:pt>
    <dgm:pt modelId="{2AA49486-7BA2-43FB-AFA0-144F4933FD59}" type="pres">
      <dgm:prSet presAssocID="{66B2E4F9-6601-46EB-8920-064E70E66BC2}" presName="diagram" presStyleCnt="0">
        <dgm:presLayoutVars>
          <dgm:dir val="rev"/>
          <dgm:resizeHandles val="exact"/>
        </dgm:presLayoutVars>
      </dgm:prSet>
      <dgm:spPr/>
      <dgm:t>
        <a:bodyPr/>
        <a:lstStyle/>
        <a:p>
          <a:pPr rtl="1"/>
          <a:endParaRPr lang="fa-IR"/>
        </a:p>
      </dgm:t>
    </dgm:pt>
    <dgm:pt modelId="{06794CAE-A86D-4D50-A58C-0B0279FD0D6D}" type="pres">
      <dgm:prSet presAssocID="{D8491375-9631-4EE3-9273-57E11F0D8574}" presName="node" presStyleLbl="node1" presStyleIdx="0" presStyleCnt="5">
        <dgm:presLayoutVars>
          <dgm:bulletEnabled val="1"/>
        </dgm:presLayoutVars>
      </dgm:prSet>
      <dgm:spPr/>
      <dgm:t>
        <a:bodyPr/>
        <a:lstStyle/>
        <a:p>
          <a:pPr rtl="1"/>
          <a:endParaRPr lang="fa-IR"/>
        </a:p>
      </dgm:t>
    </dgm:pt>
    <dgm:pt modelId="{EE0126B6-533A-4E6C-ABF6-9C8BBFF7FF83}" type="pres">
      <dgm:prSet presAssocID="{F6C34287-D12E-4608-A7E1-30B414362AEF}" presName="sibTrans" presStyleLbl="sibTrans2D1" presStyleIdx="0" presStyleCnt="4"/>
      <dgm:spPr/>
      <dgm:t>
        <a:bodyPr/>
        <a:lstStyle/>
        <a:p>
          <a:pPr rtl="1"/>
          <a:endParaRPr lang="fa-IR"/>
        </a:p>
      </dgm:t>
    </dgm:pt>
    <dgm:pt modelId="{5341C27E-016F-415D-B0F6-D67A36D4AD42}" type="pres">
      <dgm:prSet presAssocID="{F6C34287-D12E-4608-A7E1-30B414362AEF}" presName="connectorText" presStyleLbl="sibTrans2D1" presStyleIdx="0" presStyleCnt="4"/>
      <dgm:spPr/>
      <dgm:t>
        <a:bodyPr/>
        <a:lstStyle/>
        <a:p>
          <a:pPr rtl="1"/>
          <a:endParaRPr lang="fa-IR"/>
        </a:p>
      </dgm:t>
    </dgm:pt>
    <dgm:pt modelId="{609887BC-28A9-4DA9-A561-31F03B0E6C9F}" type="pres">
      <dgm:prSet presAssocID="{4B62AD06-92F5-40C1-B9B7-90BD3528B510}" presName="node" presStyleLbl="node1" presStyleIdx="1" presStyleCnt="5" custLinFactX="41995" custLinFactY="21290" custLinFactNeighborX="100000" custLinFactNeighborY="100000">
        <dgm:presLayoutVars>
          <dgm:bulletEnabled val="1"/>
        </dgm:presLayoutVars>
      </dgm:prSet>
      <dgm:spPr/>
      <dgm:t>
        <a:bodyPr/>
        <a:lstStyle/>
        <a:p>
          <a:pPr rtl="1"/>
          <a:endParaRPr lang="fa-IR"/>
        </a:p>
      </dgm:t>
    </dgm:pt>
    <dgm:pt modelId="{08B354E9-169C-4440-BACB-4C59F9F64713}" type="pres">
      <dgm:prSet presAssocID="{C22D1B3B-7E6D-4C51-813E-5E963FB1F2FE}" presName="sibTrans" presStyleLbl="sibTrans2D1" presStyleIdx="1" presStyleCnt="4"/>
      <dgm:spPr/>
      <dgm:t>
        <a:bodyPr/>
        <a:lstStyle/>
        <a:p>
          <a:pPr rtl="1"/>
          <a:endParaRPr lang="fa-IR"/>
        </a:p>
      </dgm:t>
    </dgm:pt>
    <dgm:pt modelId="{595A8AEA-EA7D-4C1A-97BF-1F891A72E893}" type="pres">
      <dgm:prSet presAssocID="{C22D1B3B-7E6D-4C51-813E-5E963FB1F2FE}" presName="connectorText" presStyleLbl="sibTrans2D1" presStyleIdx="1" presStyleCnt="4"/>
      <dgm:spPr/>
      <dgm:t>
        <a:bodyPr/>
        <a:lstStyle/>
        <a:p>
          <a:pPr rtl="1"/>
          <a:endParaRPr lang="fa-IR"/>
        </a:p>
      </dgm:t>
    </dgm:pt>
    <dgm:pt modelId="{885760FC-368B-4A95-A9EF-E4F0E8EB47F0}" type="pres">
      <dgm:prSet presAssocID="{0794D424-B8C9-4ED5-AA79-AF7A1F1356C9}" presName="node" presStyleLbl="node1" presStyleIdx="2" presStyleCnt="5" custLinFactX="43928" custLinFactY="100000" custLinFactNeighborX="100000" custLinFactNeighborY="119102">
        <dgm:presLayoutVars>
          <dgm:bulletEnabled val="1"/>
        </dgm:presLayoutVars>
      </dgm:prSet>
      <dgm:spPr/>
      <dgm:t>
        <a:bodyPr/>
        <a:lstStyle/>
        <a:p>
          <a:pPr rtl="1"/>
          <a:endParaRPr lang="fa-IR"/>
        </a:p>
      </dgm:t>
    </dgm:pt>
    <dgm:pt modelId="{583532E6-23A4-4CD6-9ADA-81615667730A}" type="pres">
      <dgm:prSet presAssocID="{BD112076-E75F-4834-BB5B-025D05C89B75}" presName="sibTrans" presStyleLbl="sibTrans2D1" presStyleIdx="2" presStyleCnt="4"/>
      <dgm:spPr/>
      <dgm:t>
        <a:bodyPr/>
        <a:lstStyle/>
        <a:p>
          <a:pPr rtl="1"/>
          <a:endParaRPr lang="fa-IR"/>
        </a:p>
      </dgm:t>
    </dgm:pt>
    <dgm:pt modelId="{F528AC5F-27EA-4657-B90B-3F5948AE8A7B}" type="pres">
      <dgm:prSet presAssocID="{BD112076-E75F-4834-BB5B-025D05C89B75}" presName="connectorText" presStyleLbl="sibTrans2D1" presStyleIdx="2" presStyleCnt="4"/>
      <dgm:spPr/>
      <dgm:t>
        <a:bodyPr/>
        <a:lstStyle/>
        <a:p>
          <a:pPr rtl="1"/>
          <a:endParaRPr lang="fa-IR"/>
        </a:p>
      </dgm:t>
    </dgm:pt>
    <dgm:pt modelId="{5FA3EEC9-3AF4-482B-92A5-B3A93E146DD4}" type="pres">
      <dgm:prSet presAssocID="{8191FFC4-F7B1-4959-9079-EC524745BCE8}" presName="node" presStyleLbl="node1" presStyleIdx="3" presStyleCnt="5" custLinFactNeighborX="-335" custLinFactNeighborY="-42732">
        <dgm:presLayoutVars>
          <dgm:bulletEnabled val="1"/>
        </dgm:presLayoutVars>
      </dgm:prSet>
      <dgm:spPr/>
      <dgm:t>
        <a:bodyPr/>
        <a:lstStyle/>
        <a:p>
          <a:pPr rtl="1"/>
          <a:endParaRPr lang="fa-IR"/>
        </a:p>
      </dgm:t>
    </dgm:pt>
    <dgm:pt modelId="{017C02E4-F2A3-4B7D-8488-993D3845E672}" type="pres">
      <dgm:prSet presAssocID="{3107CABC-3429-4E3A-A566-0F53FE04417B}" presName="sibTrans" presStyleLbl="sibTrans2D1" presStyleIdx="3" presStyleCnt="4"/>
      <dgm:spPr/>
      <dgm:t>
        <a:bodyPr/>
        <a:lstStyle/>
        <a:p>
          <a:pPr rtl="1"/>
          <a:endParaRPr lang="fa-IR"/>
        </a:p>
      </dgm:t>
    </dgm:pt>
    <dgm:pt modelId="{27117326-9017-4D52-8E5C-2BA5687C03DD}" type="pres">
      <dgm:prSet presAssocID="{3107CABC-3429-4E3A-A566-0F53FE04417B}" presName="connectorText" presStyleLbl="sibTrans2D1" presStyleIdx="3" presStyleCnt="4"/>
      <dgm:spPr/>
      <dgm:t>
        <a:bodyPr/>
        <a:lstStyle/>
        <a:p>
          <a:pPr rtl="1"/>
          <a:endParaRPr lang="fa-IR"/>
        </a:p>
      </dgm:t>
    </dgm:pt>
    <dgm:pt modelId="{3C558742-6F03-4C33-A566-177AF8564939}" type="pres">
      <dgm:prSet presAssocID="{FE693B6A-F7CD-40D7-A635-ABFA12195558}" presName="node" presStyleLbl="node1" presStyleIdx="4" presStyleCnt="5" custLinFactX="-43507" custLinFactY="-69622" custLinFactNeighborX="-100000" custLinFactNeighborY="-100000">
        <dgm:presLayoutVars>
          <dgm:bulletEnabled val="1"/>
        </dgm:presLayoutVars>
      </dgm:prSet>
      <dgm:spPr/>
      <dgm:t>
        <a:bodyPr/>
        <a:lstStyle/>
        <a:p>
          <a:pPr rtl="1"/>
          <a:endParaRPr lang="fa-IR"/>
        </a:p>
      </dgm:t>
    </dgm:pt>
  </dgm:ptLst>
  <dgm:cxnLst>
    <dgm:cxn modelId="{983097D4-8912-4F86-B7FF-2C909EF0269F}" type="presOf" srcId="{BD112076-E75F-4834-BB5B-025D05C89B75}" destId="{F528AC5F-27EA-4657-B90B-3F5948AE8A7B}" srcOrd="1" destOrd="0" presId="urn:microsoft.com/office/officeart/2005/8/layout/process5"/>
    <dgm:cxn modelId="{6D7E3FE9-8D72-43A2-BE4C-9B4D9229410D}" srcId="{66B2E4F9-6601-46EB-8920-064E70E66BC2}" destId="{4B62AD06-92F5-40C1-B9B7-90BD3528B510}" srcOrd="1" destOrd="0" parTransId="{65897F79-D09D-4DEE-BCA2-E5A66A9C461A}" sibTransId="{C22D1B3B-7E6D-4C51-813E-5E963FB1F2FE}"/>
    <dgm:cxn modelId="{6CAB0DEB-5957-4359-AA9F-AE49A4B55A04}" srcId="{66B2E4F9-6601-46EB-8920-064E70E66BC2}" destId="{FE693B6A-F7CD-40D7-A635-ABFA12195558}" srcOrd="4" destOrd="0" parTransId="{A3296F39-54D8-491B-8773-13CF79EFA812}" sibTransId="{061FEE1E-BE40-4CD5-A7D1-9832EDA6686C}"/>
    <dgm:cxn modelId="{97203433-FFF3-4AF0-903B-72D427E4E4AC}" type="presOf" srcId="{D8491375-9631-4EE3-9273-57E11F0D8574}" destId="{06794CAE-A86D-4D50-A58C-0B0279FD0D6D}" srcOrd="0" destOrd="0" presId="urn:microsoft.com/office/officeart/2005/8/layout/process5"/>
    <dgm:cxn modelId="{3E4C9571-F1F9-4DDE-96EE-7B965B91A957}" type="presOf" srcId="{C22D1B3B-7E6D-4C51-813E-5E963FB1F2FE}" destId="{595A8AEA-EA7D-4C1A-97BF-1F891A72E893}" srcOrd="1" destOrd="0" presId="urn:microsoft.com/office/officeart/2005/8/layout/process5"/>
    <dgm:cxn modelId="{A2174853-6A1D-4C42-BB30-C3DADEEF5C8F}" type="presOf" srcId="{0794D424-B8C9-4ED5-AA79-AF7A1F1356C9}" destId="{885760FC-368B-4A95-A9EF-E4F0E8EB47F0}" srcOrd="0" destOrd="0" presId="urn:microsoft.com/office/officeart/2005/8/layout/process5"/>
    <dgm:cxn modelId="{A885949D-F495-4603-82AF-2748C2F6A34F}" type="presOf" srcId="{F6C34287-D12E-4608-A7E1-30B414362AEF}" destId="{EE0126B6-533A-4E6C-ABF6-9C8BBFF7FF83}" srcOrd="0" destOrd="0" presId="urn:microsoft.com/office/officeart/2005/8/layout/process5"/>
    <dgm:cxn modelId="{7508850A-F128-4391-B2FD-620C6A6E63D1}" srcId="{66B2E4F9-6601-46EB-8920-064E70E66BC2}" destId="{0794D424-B8C9-4ED5-AA79-AF7A1F1356C9}" srcOrd="2" destOrd="0" parTransId="{9F4918D2-FB36-4FF5-B188-F9E3762361B4}" sibTransId="{BD112076-E75F-4834-BB5B-025D05C89B75}"/>
    <dgm:cxn modelId="{03F8AE11-3CE2-432B-8ADF-557C151269E5}" type="presOf" srcId="{FE693B6A-F7CD-40D7-A635-ABFA12195558}" destId="{3C558742-6F03-4C33-A566-177AF8564939}" srcOrd="0" destOrd="0" presId="urn:microsoft.com/office/officeart/2005/8/layout/process5"/>
    <dgm:cxn modelId="{7CD6A6E4-D30F-4E33-9077-E5CFEB193E3B}" type="presOf" srcId="{BD112076-E75F-4834-BB5B-025D05C89B75}" destId="{583532E6-23A4-4CD6-9ADA-81615667730A}" srcOrd="0" destOrd="0" presId="urn:microsoft.com/office/officeart/2005/8/layout/process5"/>
    <dgm:cxn modelId="{CD5445F8-DA28-40D1-BC11-405BBC7C8EE7}" type="presOf" srcId="{C22D1B3B-7E6D-4C51-813E-5E963FB1F2FE}" destId="{08B354E9-169C-4440-BACB-4C59F9F64713}" srcOrd="0" destOrd="0" presId="urn:microsoft.com/office/officeart/2005/8/layout/process5"/>
    <dgm:cxn modelId="{B696D9C3-0455-47AC-84C3-DF19D65075BC}" type="presOf" srcId="{3107CABC-3429-4E3A-A566-0F53FE04417B}" destId="{017C02E4-F2A3-4B7D-8488-993D3845E672}" srcOrd="0" destOrd="0" presId="urn:microsoft.com/office/officeart/2005/8/layout/process5"/>
    <dgm:cxn modelId="{07EE8A25-F80B-4206-A5D3-1E04B413EC7C}" type="presOf" srcId="{3107CABC-3429-4E3A-A566-0F53FE04417B}" destId="{27117326-9017-4D52-8E5C-2BA5687C03DD}" srcOrd="1" destOrd="0" presId="urn:microsoft.com/office/officeart/2005/8/layout/process5"/>
    <dgm:cxn modelId="{CE613495-90A1-4A2D-9541-65223A89478B}" type="presOf" srcId="{8191FFC4-F7B1-4959-9079-EC524745BCE8}" destId="{5FA3EEC9-3AF4-482B-92A5-B3A93E146DD4}" srcOrd="0" destOrd="0" presId="urn:microsoft.com/office/officeart/2005/8/layout/process5"/>
    <dgm:cxn modelId="{05E58751-8284-4928-86EC-105ED58D80E6}" type="presOf" srcId="{F6C34287-D12E-4608-A7E1-30B414362AEF}" destId="{5341C27E-016F-415D-B0F6-D67A36D4AD42}" srcOrd="1" destOrd="0" presId="urn:microsoft.com/office/officeart/2005/8/layout/process5"/>
    <dgm:cxn modelId="{7BEB5BA0-B141-44E1-B030-91F693A04362}" type="presOf" srcId="{66B2E4F9-6601-46EB-8920-064E70E66BC2}" destId="{2AA49486-7BA2-43FB-AFA0-144F4933FD59}" srcOrd="0" destOrd="0" presId="urn:microsoft.com/office/officeart/2005/8/layout/process5"/>
    <dgm:cxn modelId="{C6B7D561-E122-494A-8510-072CC888342A}" srcId="{66B2E4F9-6601-46EB-8920-064E70E66BC2}" destId="{D8491375-9631-4EE3-9273-57E11F0D8574}" srcOrd="0" destOrd="0" parTransId="{F9973797-9701-480E-800E-0DCB31F8C9AD}" sibTransId="{F6C34287-D12E-4608-A7E1-30B414362AEF}"/>
    <dgm:cxn modelId="{E00E383C-3A51-473C-8148-C2A47AB76889}" srcId="{66B2E4F9-6601-46EB-8920-064E70E66BC2}" destId="{8191FFC4-F7B1-4959-9079-EC524745BCE8}" srcOrd="3" destOrd="0" parTransId="{71852F3B-600F-4002-8724-E4B7950C66CF}" sibTransId="{3107CABC-3429-4E3A-A566-0F53FE04417B}"/>
    <dgm:cxn modelId="{8104E506-618F-466A-9656-2D84FD99C023}" type="presOf" srcId="{4B62AD06-92F5-40C1-B9B7-90BD3528B510}" destId="{609887BC-28A9-4DA9-A561-31F03B0E6C9F}" srcOrd="0" destOrd="0" presId="urn:microsoft.com/office/officeart/2005/8/layout/process5"/>
    <dgm:cxn modelId="{ADB8D8DC-0ACD-414C-BA85-1D12B0AE8373}" type="presParOf" srcId="{2AA49486-7BA2-43FB-AFA0-144F4933FD59}" destId="{06794CAE-A86D-4D50-A58C-0B0279FD0D6D}" srcOrd="0" destOrd="0" presId="urn:microsoft.com/office/officeart/2005/8/layout/process5"/>
    <dgm:cxn modelId="{8526BB72-7B36-4A27-B54E-E546D4444C90}" type="presParOf" srcId="{2AA49486-7BA2-43FB-AFA0-144F4933FD59}" destId="{EE0126B6-533A-4E6C-ABF6-9C8BBFF7FF83}" srcOrd="1" destOrd="0" presId="urn:microsoft.com/office/officeart/2005/8/layout/process5"/>
    <dgm:cxn modelId="{A5B0D59F-EB50-4F23-A472-F9D7369A71C4}" type="presParOf" srcId="{EE0126B6-533A-4E6C-ABF6-9C8BBFF7FF83}" destId="{5341C27E-016F-415D-B0F6-D67A36D4AD42}" srcOrd="0" destOrd="0" presId="urn:microsoft.com/office/officeart/2005/8/layout/process5"/>
    <dgm:cxn modelId="{C64D7485-D3CE-4CB5-9D0D-B2747FDE73EE}" type="presParOf" srcId="{2AA49486-7BA2-43FB-AFA0-144F4933FD59}" destId="{609887BC-28A9-4DA9-A561-31F03B0E6C9F}" srcOrd="2" destOrd="0" presId="urn:microsoft.com/office/officeart/2005/8/layout/process5"/>
    <dgm:cxn modelId="{B9A46F8E-2A76-49E9-B6FD-76D0A067BC6D}" type="presParOf" srcId="{2AA49486-7BA2-43FB-AFA0-144F4933FD59}" destId="{08B354E9-169C-4440-BACB-4C59F9F64713}" srcOrd="3" destOrd="0" presId="urn:microsoft.com/office/officeart/2005/8/layout/process5"/>
    <dgm:cxn modelId="{DB788AE5-669E-450E-9530-B657C4B195D8}" type="presParOf" srcId="{08B354E9-169C-4440-BACB-4C59F9F64713}" destId="{595A8AEA-EA7D-4C1A-97BF-1F891A72E893}" srcOrd="0" destOrd="0" presId="urn:microsoft.com/office/officeart/2005/8/layout/process5"/>
    <dgm:cxn modelId="{5A5A6C45-661D-4C61-BF4F-3AA39297E16B}" type="presParOf" srcId="{2AA49486-7BA2-43FB-AFA0-144F4933FD59}" destId="{885760FC-368B-4A95-A9EF-E4F0E8EB47F0}" srcOrd="4" destOrd="0" presId="urn:microsoft.com/office/officeart/2005/8/layout/process5"/>
    <dgm:cxn modelId="{F4D5C4E2-1AC1-4804-AA78-8E242ACB6D94}" type="presParOf" srcId="{2AA49486-7BA2-43FB-AFA0-144F4933FD59}" destId="{583532E6-23A4-4CD6-9ADA-81615667730A}" srcOrd="5" destOrd="0" presId="urn:microsoft.com/office/officeart/2005/8/layout/process5"/>
    <dgm:cxn modelId="{F28E412E-D33F-4A20-872F-55E77859DF8C}" type="presParOf" srcId="{583532E6-23A4-4CD6-9ADA-81615667730A}" destId="{F528AC5F-27EA-4657-B90B-3F5948AE8A7B}" srcOrd="0" destOrd="0" presId="urn:microsoft.com/office/officeart/2005/8/layout/process5"/>
    <dgm:cxn modelId="{044FD2BB-8932-4144-A764-9E18814A787D}" type="presParOf" srcId="{2AA49486-7BA2-43FB-AFA0-144F4933FD59}" destId="{5FA3EEC9-3AF4-482B-92A5-B3A93E146DD4}" srcOrd="6" destOrd="0" presId="urn:microsoft.com/office/officeart/2005/8/layout/process5"/>
    <dgm:cxn modelId="{06624A51-8716-47B7-99B0-8B26B2717671}" type="presParOf" srcId="{2AA49486-7BA2-43FB-AFA0-144F4933FD59}" destId="{017C02E4-F2A3-4B7D-8488-993D3845E672}" srcOrd="7" destOrd="0" presId="urn:microsoft.com/office/officeart/2005/8/layout/process5"/>
    <dgm:cxn modelId="{72E44B89-761E-4ABC-8A00-422892C3346C}" type="presParOf" srcId="{017C02E4-F2A3-4B7D-8488-993D3845E672}" destId="{27117326-9017-4D52-8E5C-2BA5687C03DD}" srcOrd="0" destOrd="0" presId="urn:microsoft.com/office/officeart/2005/8/layout/process5"/>
    <dgm:cxn modelId="{32DA28F0-4C7A-4C4D-95B6-8CFF20D1D35B}" type="presParOf" srcId="{2AA49486-7BA2-43FB-AFA0-144F4933FD59}" destId="{3C558742-6F03-4C33-A566-177AF8564939}"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CBEDD-7422-4087-9B8B-C6BBBFA650D4}" type="doc">
      <dgm:prSet loTypeId="urn:microsoft.com/office/officeart/2005/8/layout/vProcess5" loCatId="process" qsTypeId="urn:microsoft.com/office/officeart/2005/8/quickstyle/3d2" qsCatId="3D" csTypeId="urn:microsoft.com/office/officeart/2005/8/colors/colorful1#1" csCatId="colorful" phldr="1"/>
      <dgm:spPr/>
      <dgm:t>
        <a:bodyPr/>
        <a:lstStyle/>
        <a:p>
          <a:pPr rtl="1"/>
          <a:endParaRPr lang="fa-IR"/>
        </a:p>
      </dgm:t>
    </dgm:pt>
    <dgm:pt modelId="{A7762CCA-7D75-4A1E-90E0-E1BF0EF9B4BC}">
      <dgm:prSet phldrT="[Text]" custT="1"/>
      <dgm:spPr/>
      <dgm:t>
        <a:bodyPr/>
        <a:lstStyle/>
        <a:p>
          <a:pPr algn="ctr" rtl="1"/>
          <a:r>
            <a:rPr lang="fa-IR" sz="1600" dirty="0" smtClean="0">
              <a:cs typeface="B Titr" pitchFamily="2" charset="-78"/>
            </a:rPr>
            <a:t>چالش آن روز بر سر کوتاه کردن دست عمّال بیگانه یا تعطیلی سفارت رژیم صهیونیستی یا رسوا کردن لانه‌ی جاسوسی بود؛ امروز چالش بر سرِ حضور ایران در مرزهای رژیم صهیونیستی و برچیدن نفوذ آمریکا از منطقه‌ و حمایت از مجاهدان فلسطینی و دفاع از حزب‌اللّه و مقاومت است</a:t>
          </a:r>
          <a:endParaRPr lang="fa-IR" sz="1600" dirty="0">
            <a:cs typeface="B Titr" pitchFamily="2" charset="-78"/>
          </a:endParaRPr>
        </a:p>
      </dgm:t>
    </dgm:pt>
    <dgm:pt modelId="{B3BD7ADF-1F5A-429D-9B50-5465C305B5F1}" type="parTrans" cxnId="{90161FA1-D64C-4A11-9187-ED75D0D434E9}">
      <dgm:prSet/>
      <dgm:spPr/>
      <dgm:t>
        <a:bodyPr/>
        <a:lstStyle/>
        <a:p>
          <a:pPr rtl="1"/>
          <a:endParaRPr lang="fa-IR"/>
        </a:p>
      </dgm:t>
    </dgm:pt>
    <dgm:pt modelId="{4FBA707E-8568-46AF-A9B2-D15C19268B4A}" type="sibTrans" cxnId="{90161FA1-D64C-4A11-9187-ED75D0D434E9}">
      <dgm:prSet/>
      <dgm:spPr/>
      <dgm:t>
        <a:bodyPr/>
        <a:lstStyle/>
        <a:p>
          <a:pPr rtl="1"/>
          <a:endParaRPr lang="fa-IR"/>
        </a:p>
      </dgm:t>
    </dgm:pt>
    <dgm:pt modelId="{1B6C3C4C-CB3F-465A-AFB5-F487265C8FDC}">
      <dgm:prSet phldrT="[Text]" custT="1"/>
      <dgm:spPr/>
      <dgm:t>
        <a:bodyPr/>
        <a:lstStyle/>
        <a:p>
          <a:pPr algn="ctr" rtl="1"/>
          <a:r>
            <a:rPr lang="fa-IR" sz="1600" dirty="0" smtClean="0">
              <a:cs typeface="B Titr" pitchFamily="2" charset="-78"/>
            </a:rPr>
            <a:t>مشکل غرب جلوگیری از خرید تسلیحات ابتدایی برای ایران بود،‌ امروز مشکل او جلوگیری از انتقال سلاحهای پیشرفته‌ی ایرانی به نیروهای مقاومت است.</a:t>
          </a:r>
        </a:p>
      </dgm:t>
    </dgm:pt>
    <dgm:pt modelId="{A3A10946-4176-44A3-A024-746FF87DBD02}" type="parTrans" cxnId="{E1617A58-6A32-4BC8-9365-0AAE1C60EC05}">
      <dgm:prSet/>
      <dgm:spPr/>
      <dgm:t>
        <a:bodyPr/>
        <a:lstStyle/>
        <a:p>
          <a:pPr rtl="1"/>
          <a:endParaRPr lang="fa-IR"/>
        </a:p>
      </dgm:t>
    </dgm:pt>
    <dgm:pt modelId="{10856F9A-150C-4380-82B0-A78E2151C04B}" type="sibTrans" cxnId="{E1617A58-6A32-4BC8-9365-0AAE1C60EC05}">
      <dgm:prSet/>
      <dgm:spPr/>
      <dgm:t>
        <a:bodyPr/>
        <a:lstStyle/>
        <a:p>
          <a:pPr rtl="1"/>
          <a:endParaRPr lang="fa-IR"/>
        </a:p>
      </dgm:t>
    </dgm:pt>
    <dgm:pt modelId="{8BB08FBD-78DB-40D4-8ABE-749EC24FD4F0}">
      <dgm:prSet phldrT="[Text]" custT="1"/>
      <dgm:spPr/>
      <dgm:t>
        <a:bodyPr/>
        <a:lstStyle/>
        <a:p>
          <a:pPr algn="ctr" rtl="1"/>
          <a:r>
            <a:rPr lang="fa-IR" sz="1600" dirty="0" smtClean="0">
              <a:cs typeface="B Titr" pitchFamily="2" charset="-78"/>
            </a:rPr>
            <a:t>آن روز گمان آمریکا آن بود که با چند خودفروخته یا با چند هواپیما و بالگرد خواهد توانست بر نظام اسلامی فائق آید، امروز برای مقابله‌، خود را محتاج به یک ائتلاف بزرگ از ده‌ها دولت معاند یا مرعوب میبیند.</a:t>
          </a:r>
        </a:p>
      </dgm:t>
    </dgm:pt>
    <dgm:pt modelId="{CCBAB24A-2FEF-425A-9B12-A6C80B327970}" type="parTrans" cxnId="{D7A804C8-C5BA-4F1A-A445-55F5545C3D18}">
      <dgm:prSet/>
      <dgm:spPr/>
      <dgm:t>
        <a:bodyPr/>
        <a:lstStyle/>
        <a:p>
          <a:pPr rtl="1"/>
          <a:endParaRPr lang="fa-IR"/>
        </a:p>
      </dgm:t>
    </dgm:pt>
    <dgm:pt modelId="{4A916024-1535-4482-A57A-F942024DE7CB}" type="sibTrans" cxnId="{D7A804C8-C5BA-4F1A-A445-55F5545C3D18}">
      <dgm:prSet/>
      <dgm:spPr/>
      <dgm:t>
        <a:bodyPr/>
        <a:lstStyle/>
        <a:p>
          <a:pPr rtl="1"/>
          <a:endParaRPr lang="fa-IR"/>
        </a:p>
      </dgm:t>
    </dgm:pt>
    <dgm:pt modelId="{BB650837-8416-467C-BDFB-9413ADE9BF42}" type="pres">
      <dgm:prSet presAssocID="{FC3CBEDD-7422-4087-9B8B-C6BBBFA650D4}" presName="outerComposite" presStyleCnt="0">
        <dgm:presLayoutVars>
          <dgm:chMax val="5"/>
          <dgm:dir val="rev"/>
          <dgm:resizeHandles val="exact"/>
        </dgm:presLayoutVars>
      </dgm:prSet>
      <dgm:spPr/>
      <dgm:t>
        <a:bodyPr/>
        <a:lstStyle/>
        <a:p>
          <a:pPr rtl="1"/>
          <a:endParaRPr lang="fa-IR"/>
        </a:p>
      </dgm:t>
    </dgm:pt>
    <dgm:pt modelId="{E9433C3A-E03F-455F-899A-B041C44EF7B5}" type="pres">
      <dgm:prSet presAssocID="{FC3CBEDD-7422-4087-9B8B-C6BBBFA650D4}" presName="dummyMaxCanvas" presStyleCnt="0">
        <dgm:presLayoutVars/>
      </dgm:prSet>
      <dgm:spPr/>
    </dgm:pt>
    <dgm:pt modelId="{36968C95-B16D-4503-AE56-4BD766F468AD}" type="pres">
      <dgm:prSet presAssocID="{FC3CBEDD-7422-4087-9B8B-C6BBBFA650D4}" presName="ThreeNodes_1" presStyleLbl="node1" presStyleIdx="0" presStyleCnt="3">
        <dgm:presLayoutVars>
          <dgm:bulletEnabled val="1"/>
        </dgm:presLayoutVars>
      </dgm:prSet>
      <dgm:spPr/>
      <dgm:t>
        <a:bodyPr/>
        <a:lstStyle/>
        <a:p>
          <a:pPr rtl="1"/>
          <a:endParaRPr lang="fa-IR"/>
        </a:p>
      </dgm:t>
    </dgm:pt>
    <dgm:pt modelId="{32CE68DF-BAFC-410C-8117-998D31B0BC89}" type="pres">
      <dgm:prSet presAssocID="{FC3CBEDD-7422-4087-9B8B-C6BBBFA650D4}" presName="ThreeNodes_2" presStyleLbl="node1" presStyleIdx="1" presStyleCnt="3" custLinFactNeighborX="8824">
        <dgm:presLayoutVars>
          <dgm:bulletEnabled val="1"/>
        </dgm:presLayoutVars>
      </dgm:prSet>
      <dgm:spPr/>
      <dgm:t>
        <a:bodyPr/>
        <a:lstStyle/>
        <a:p>
          <a:pPr rtl="1"/>
          <a:endParaRPr lang="fa-IR"/>
        </a:p>
      </dgm:t>
    </dgm:pt>
    <dgm:pt modelId="{1E64D0B4-D12E-4322-B2D3-A2DE6F085CEE}" type="pres">
      <dgm:prSet presAssocID="{FC3CBEDD-7422-4087-9B8B-C6BBBFA650D4}" presName="ThreeNodes_3" presStyleLbl="node1" presStyleIdx="2" presStyleCnt="3" custLinFactNeighborX="18644">
        <dgm:presLayoutVars>
          <dgm:bulletEnabled val="1"/>
        </dgm:presLayoutVars>
      </dgm:prSet>
      <dgm:spPr/>
      <dgm:t>
        <a:bodyPr/>
        <a:lstStyle/>
        <a:p>
          <a:pPr rtl="1"/>
          <a:endParaRPr lang="fa-IR"/>
        </a:p>
      </dgm:t>
    </dgm:pt>
    <dgm:pt modelId="{8E43E6CE-4532-44E0-8713-5B7815FA43B5}" type="pres">
      <dgm:prSet presAssocID="{FC3CBEDD-7422-4087-9B8B-C6BBBFA650D4}" presName="ThreeConn_1-2" presStyleLbl="fgAccFollowNode1" presStyleIdx="0" presStyleCnt="2" custLinFactNeighborX="13712">
        <dgm:presLayoutVars>
          <dgm:bulletEnabled val="1"/>
        </dgm:presLayoutVars>
      </dgm:prSet>
      <dgm:spPr/>
      <dgm:t>
        <a:bodyPr/>
        <a:lstStyle/>
        <a:p>
          <a:pPr rtl="1"/>
          <a:endParaRPr lang="fa-IR"/>
        </a:p>
      </dgm:t>
    </dgm:pt>
    <dgm:pt modelId="{CA673C73-0BDE-4D96-8A5C-C99365290FF5}" type="pres">
      <dgm:prSet presAssocID="{FC3CBEDD-7422-4087-9B8B-C6BBBFA650D4}" presName="ThreeConn_2-3" presStyleLbl="fgAccFollowNode1" presStyleIdx="1" presStyleCnt="2" custLinFactNeighborX="79487">
        <dgm:presLayoutVars>
          <dgm:bulletEnabled val="1"/>
        </dgm:presLayoutVars>
      </dgm:prSet>
      <dgm:spPr/>
      <dgm:t>
        <a:bodyPr/>
        <a:lstStyle/>
        <a:p>
          <a:pPr rtl="1"/>
          <a:endParaRPr lang="fa-IR"/>
        </a:p>
      </dgm:t>
    </dgm:pt>
    <dgm:pt modelId="{D281CE2E-C17C-4547-8B16-A36D750A6E00}" type="pres">
      <dgm:prSet presAssocID="{FC3CBEDD-7422-4087-9B8B-C6BBBFA650D4}" presName="ThreeNodes_1_text" presStyleLbl="node1" presStyleIdx="2" presStyleCnt="3">
        <dgm:presLayoutVars>
          <dgm:bulletEnabled val="1"/>
        </dgm:presLayoutVars>
      </dgm:prSet>
      <dgm:spPr/>
      <dgm:t>
        <a:bodyPr/>
        <a:lstStyle/>
        <a:p>
          <a:pPr rtl="1"/>
          <a:endParaRPr lang="fa-IR"/>
        </a:p>
      </dgm:t>
    </dgm:pt>
    <dgm:pt modelId="{5A87BA8E-AA3E-4791-9E03-9F8E4C439CC7}" type="pres">
      <dgm:prSet presAssocID="{FC3CBEDD-7422-4087-9B8B-C6BBBFA650D4}" presName="ThreeNodes_2_text" presStyleLbl="node1" presStyleIdx="2" presStyleCnt="3">
        <dgm:presLayoutVars>
          <dgm:bulletEnabled val="1"/>
        </dgm:presLayoutVars>
      </dgm:prSet>
      <dgm:spPr/>
      <dgm:t>
        <a:bodyPr/>
        <a:lstStyle/>
        <a:p>
          <a:pPr rtl="1"/>
          <a:endParaRPr lang="fa-IR"/>
        </a:p>
      </dgm:t>
    </dgm:pt>
    <dgm:pt modelId="{F3D838A8-8B3E-4F7D-8435-20A69E9A6E0F}" type="pres">
      <dgm:prSet presAssocID="{FC3CBEDD-7422-4087-9B8B-C6BBBFA650D4}" presName="ThreeNodes_3_text" presStyleLbl="node1" presStyleIdx="2" presStyleCnt="3">
        <dgm:presLayoutVars>
          <dgm:bulletEnabled val="1"/>
        </dgm:presLayoutVars>
      </dgm:prSet>
      <dgm:spPr/>
      <dgm:t>
        <a:bodyPr/>
        <a:lstStyle/>
        <a:p>
          <a:pPr rtl="1"/>
          <a:endParaRPr lang="fa-IR"/>
        </a:p>
      </dgm:t>
    </dgm:pt>
  </dgm:ptLst>
  <dgm:cxnLst>
    <dgm:cxn modelId="{958667A6-A938-4063-B7F0-3E8B4594015C}" type="presOf" srcId="{A7762CCA-7D75-4A1E-90E0-E1BF0EF9B4BC}" destId="{D281CE2E-C17C-4547-8B16-A36D750A6E00}" srcOrd="1" destOrd="0" presId="urn:microsoft.com/office/officeart/2005/8/layout/vProcess5"/>
    <dgm:cxn modelId="{A13A78AB-94C3-4F26-B57D-0424552D2A7D}" type="presOf" srcId="{8BB08FBD-78DB-40D4-8ABE-749EC24FD4F0}" destId="{F3D838A8-8B3E-4F7D-8435-20A69E9A6E0F}" srcOrd="1" destOrd="0" presId="urn:microsoft.com/office/officeart/2005/8/layout/vProcess5"/>
    <dgm:cxn modelId="{78265C4D-47A6-42B6-9C78-97132C772FA7}" type="presOf" srcId="{1B6C3C4C-CB3F-465A-AFB5-F487265C8FDC}" destId="{5A87BA8E-AA3E-4791-9E03-9F8E4C439CC7}" srcOrd="1" destOrd="0" presId="urn:microsoft.com/office/officeart/2005/8/layout/vProcess5"/>
    <dgm:cxn modelId="{D7A804C8-C5BA-4F1A-A445-55F5545C3D18}" srcId="{FC3CBEDD-7422-4087-9B8B-C6BBBFA650D4}" destId="{8BB08FBD-78DB-40D4-8ABE-749EC24FD4F0}" srcOrd="2" destOrd="0" parTransId="{CCBAB24A-2FEF-425A-9B12-A6C80B327970}" sibTransId="{4A916024-1535-4482-A57A-F942024DE7CB}"/>
    <dgm:cxn modelId="{90161FA1-D64C-4A11-9187-ED75D0D434E9}" srcId="{FC3CBEDD-7422-4087-9B8B-C6BBBFA650D4}" destId="{A7762CCA-7D75-4A1E-90E0-E1BF0EF9B4BC}" srcOrd="0" destOrd="0" parTransId="{B3BD7ADF-1F5A-429D-9B50-5465C305B5F1}" sibTransId="{4FBA707E-8568-46AF-A9B2-D15C19268B4A}"/>
    <dgm:cxn modelId="{81A491EC-184F-4749-B7E0-792A8CA2B40B}" type="presOf" srcId="{10856F9A-150C-4380-82B0-A78E2151C04B}" destId="{CA673C73-0BDE-4D96-8A5C-C99365290FF5}" srcOrd="0" destOrd="0" presId="urn:microsoft.com/office/officeart/2005/8/layout/vProcess5"/>
    <dgm:cxn modelId="{88EB6A0D-2D6F-4D5B-BF39-F0BD5C0983D7}" type="presOf" srcId="{4FBA707E-8568-46AF-A9B2-D15C19268B4A}" destId="{8E43E6CE-4532-44E0-8713-5B7815FA43B5}" srcOrd="0" destOrd="0" presId="urn:microsoft.com/office/officeart/2005/8/layout/vProcess5"/>
    <dgm:cxn modelId="{DC319CFA-033F-45C2-A4D2-6031AB8F519F}" type="presOf" srcId="{8BB08FBD-78DB-40D4-8ABE-749EC24FD4F0}" destId="{1E64D0B4-D12E-4322-B2D3-A2DE6F085CEE}" srcOrd="0" destOrd="0" presId="urn:microsoft.com/office/officeart/2005/8/layout/vProcess5"/>
    <dgm:cxn modelId="{E1617A58-6A32-4BC8-9365-0AAE1C60EC05}" srcId="{FC3CBEDD-7422-4087-9B8B-C6BBBFA650D4}" destId="{1B6C3C4C-CB3F-465A-AFB5-F487265C8FDC}" srcOrd="1" destOrd="0" parTransId="{A3A10946-4176-44A3-A024-746FF87DBD02}" sibTransId="{10856F9A-150C-4380-82B0-A78E2151C04B}"/>
    <dgm:cxn modelId="{DBAD3861-78A8-40A0-A960-19D65D309825}" type="presOf" srcId="{1B6C3C4C-CB3F-465A-AFB5-F487265C8FDC}" destId="{32CE68DF-BAFC-410C-8117-998D31B0BC89}" srcOrd="0" destOrd="0" presId="urn:microsoft.com/office/officeart/2005/8/layout/vProcess5"/>
    <dgm:cxn modelId="{88644091-8FEA-4873-910E-FC5F3A27E3BE}" type="presOf" srcId="{FC3CBEDD-7422-4087-9B8B-C6BBBFA650D4}" destId="{BB650837-8416-467C-BDFB-9413ADE9BF42}" srcOrd="0" destOrd="0" presId="urn:microsoft.com/office/officeart/2005/8/layout/vProcess5"/>
    <dgm:cxn modelId="{3EB09661-F5EE-4753-8C4D-1E9D7A4061F7}" type="presOf" srcId="{A7762CCA-7D75-4A1E-90E0-E1BF0EF9B4BC}" destId="{36968C95-B16D-4503-AE56-4BD766F468AD}" srcOrd="0" destOrd="0" presId="urn:microsoft.com/office/officeart/2005/8/layout/vProcess5"/>
    <dgm:cxn modelId="{22A17AE7-EFB1-4E51-8E36-FAC99AEE5C3A}" type="presParOf" srcId="{BB650837-8416-467C-BDFB-9413ADE9BF42}" destId="{E9433C3A-E03F-455F-899A-B041C44EF7B5}" srcOrd="0" destOrd="0" presId="urn:microsoft.com/office/officeart/2005/8/layout/vProcess5"/>
    <dgm:cxn modelId="{E51EC6FC-13F2-45F1-91C8-B5375995C736}" type="presParOf" srcId="{BB650837-8416-467C-BDFB-9413ADE9BF42}" destId="{36968C95-B16D-4503-AE56-4BD766F468AD}" srcOrd="1" destOrd="0" presId="urn:microsoft.com/office/officeart/2005/8/layout/vProcess5"/>
    <dgm:cxn modelId="{BBD9C346-8E58-4D1A-BA6C-E23CBA2A3F9F}" type="presParOf" srcId="{BB650837-8416-467C-BDFB-9413ADE9BF42}" destId="{32CE68DF-BAFC-410C-8117-998D31B0BC89}" srcOrd="2" destOrd="0" presId="urn:microsoft.com/office/officeart/2005/8/layout/vProcess5"/>
    <dgm:cxn modelId="{418EE07D-C9FC-4824-A973-E79223FA0674}" type="presParOf" srcId="{BB650837-8416-467C-BDFB-9413ADE9BF42}" destId="{1E64D0B4-D12E-4322-B2D3-A2DE6F085CEE}" srcOrd="3" destOrd="0" presId="urn:microsoft.com/office/officeart/2005/8/layout/vProcess5"/>
    <dgm:cxn modelId="{A5101006-3384-4052-9625-E4E633225F7A}" type="presParOf" srcId="{BB650837-8416-467C-BDFB-9413ADE9BF42}" destId="{8E43E6CE-4532-44E0-8713-5B7815FA43B5}" srcOrd="4" destOrd="0" presId="urn:microsoft.com/office/officeart/2005/8/layout/vProcess5"/>
    <dgm:cxn modelId="{A51216A7-EDE0-4390-AA28-7082C8DCC0CB}" type="presParOf" srcId="{BB650837-8416-467C-BDFB-9413ADE9BF42}" destId="{CA673C73-0BDE-4D96-8A5C-C99365290FF5}" srcOrd="5" destOrd="0" presId="urn:microsoft.com/office/officeart/2005/8/layout/vProcess5"/>
    <dgm:cxn modelId="{44919AAD-C208-4468-940B-C6312818DB38}" type="presParOf" srcId="{BB650837-8416-467C-BDFB-9413ADE9BF42}" destId="{D281CE2E-C17C-4547-8B16-A36D750A6E00}" srcOrd="6" destOrd="0" presId="urn:microsoft.com/office/officeart/2005/8/layout/vProcess5"/>
    <dgm:cxn modelId="{4D5B7049-E304-4E10-872C-E7395779749D}" type="presParOf" srcId="{BB650837-8416-467C-BDFB-9413ADE9BF42}" destId="{5A87BA8E-AA3E-4791-9E03-9F8E4C439CC7}" srcOrd="7" destOrd="0" presId="urn:microsoft.com/office/officeart/2005/8/layout/vProcess5"/>
    <dgm:cxn modelId="{DC5FBABC-6220-4CD8-9FF9-BCF32B1DE063}" type="presParOf" srcId="{BB650837-8416-467C-BDFB-9413ADE9BF42}" destId="{F3D838A8-8B3E-4F7D-8435-20A69E9A6E0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94CAE-A86D-4D50-A58C-0B0279FD0D6D}">
      <dsp:nvSpPr>
        <dsp:cNvPr id="0" name=""/>
        <dsp:cNvSpPr/>
      </dsp:nvSpPr>
      <dsp:spPr>
        <a:xfrm>
          <a:off x="6365662" y="1005210"/>
          <a:ext cx="2270737" cy="136244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همه چیز علیه ما بود.</a:t>
          </a:r>
          <a:endParaRPr lang="fa-IR" sz="2000" kern="1200" dirty="0">
            <a:cs typeface="B Titr" pitchFamily="2" charset="-78"/>
          </a:endParaRPr>
        </a:p>
      </dsp:txBody>
      <dsp:txXfrm>
        <a:off x="6405567" y="1045115"/>
        <a:ext cx="2190927" cy="1282632"/>
      </dsp:txXfrm>
    </dsp:sp>
    <dsp:sp modelId="{EE0126B6-533A-4E6C-ABF6-9C8BBFF7FF83}">
      <dsp:nvSpPr>
        <dsp:cNvPr id="0" name=""/>
        <dsp:cNvSpPr/>
      </dsp:nvSpPr>
      <dsp:spPr>
        <a:xfrm rot="5384195">
          <a:off x="7427942" y="2226763"/>
          <a:ext cx="153735" cy="56314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fa-IR" sz="800" kern="1200"/>
        </a:p>
      </dsp:txBody>
      <dsp:txXfrm rot="-5400000">
        <a:off x="7335761" y="2431466"/>
        <a:ext cx="337886" cy="107615"/>
      </dsp:txXfrm>
    </dsp:sp>
    <dsp:sp modelId="{609887BC-28A9-4DA9-A561-31F03B0E6C9F}">
      <dsp:nvSpPr>
        <dsp:cNvPr id="0" name=""/>
        <dsp:cNvSpPr/>
      </dsp:nvSpPr>
      <dsp:spPr>
        <a:xfrm>
          <a:off x="6373260" y="2657717"/>
          <a:ext cx="2270737" cy="136244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هیچ تجربه‌ای در برابر ما وجود نداشت.</a:t>
          </a:r>
        </a:p>
      </dsp:txBody>
      <dsp:txXfrm>
        <a:off x="6413165" y="2697622"/>
        <a:ext cx="2190927" cy="1282632"/>
      </dsp:txXfrm>
    </dsp:sp>
    <dsp:sp modelId="{08B354E9-169C-4440-BACB-4C59F9F64713}">
      <dsp:nvSpPr>
        <dsp:cNvPr id="0" name=""/>
        <dsp:cNvSpPr/>
      </dsp:nvSpPr>
      <dsp:spPr>
        <a:xfrm rot="9403249">
          <a:off x="5733821" y="3718348"/>
          <a:ext cx="476980" cy="56314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fa-IR" sz="2500" kern="1200"/>
        </a:p>
      </dsp:txBody>
      <dsp:txXfrm rot="10800000">
        <a:off x="5871090" y="3802700"/>
        <a:ext cx="333886" cy="337886"/>
      </dsp:txXfrm>
    </dsp:sp>
    <dsp:sp modelId="{885760FC-368B-4A95-A9EF-E4F0E8EB47F0}">
      <dsp:nvSpPr>
        <dsp:cNvPr id="0" name=""/>
        <dsp:cNvSpPr/>
      </dsp:nvSpPr>
      <dsp:spPr>
        <a:xfrm>
          <a:off x="3275824" y="3990349"/>
          <a:ext cx="2270737" cy="136244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ترکیب جمهوریّت و اسلامیّت نخستین درخشش انقلاب بود.</a:t>
          </a:r>
        </a:p>
      </dsp:txBody>
      <dsp:txXfrm>
        <a:off x="3315729" y="4030254"/>
        <a:ext cx="2190927" cy="1282632"/>
      </dsp:txXfrm>
    </dsp:sp>
    <dsp:sp modelId="{583532E6-23A4-4CD6-9ADA-81615667730A}">
      <dsp:nvSpPr>
        <dsp:cNvPr id="0" name=""/>
        <dsp:cNvSpPr/>
      </dsp:nvSpPr>
      <dsp:spPr>
        <a:xfrm rot="12095646">
          <a:off x="2501904" y="3747666"/>
          <a:ext cx="572905" cy="56314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fa-IR" sz="2500" kern="1200"/>
        </a:p>
      </dsp:txBody>
      <dsp:txXfrm rot="10800000">
        <a:off x="2664918" y="3891382"/>
        <a:ext cx="403962" cy="337886"/>
      </dsp:txXfrm>
    </dsp:sp>
    <dsp:sp modelId="{5FA3EEC9-3AF4-482B-92A5-B3A93E146DD4}">
      <dsp:nvSpPr>
        <dsp:cNvPr id="0" name=""/>
        <dsp:cNvSpPr/>
      </dsp:nvSpPr>
      <dsp:spPr>
        <a:xfrm>
          <a:off x="0" y="2693749"/>
          <a:ext cx="2270737" cy="136244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100000"/>
            </a:lnSpc>
            <a:spcBef>
              <a:spcPct val="0"/>
            </a:spcBef>
            <a:spcAft>
              <a:spcPct val="35000"/>
            </a:spcAft>
          </a:pPr>
          <a:r>
            <a:rPr lang="fa-IR" sz="1600" kern="1200" dirty="0" smtClean="0">
              <a:cs typeface="B Titr" pitchFamily="2" charset="-78"/>
            </a:rPr>
            <a:t>تقابل دوگانه‌ی «اسلام و استکبار» پدیده‌ی برجسته‌ی جهان معاصر شد.</a:t>
          </a:r>
        </a:p>
      </dsp:txBody>
      <dsp:txXfrm>
        <a:off x="39905" y="2733654"/>
        <a:ext cx="2190927" cy="1282632"/>
      </dsp:txXfrm>
    </dsp:sp>
    <dsp:sp modelId="{017C02E4-F2A3-4B7D-8488-993D3845E672}">
      <dsp:nvSpPr>
        <dsp:cNvPr id="0" name=""/>
        <dsp:cNvSpPr/>
      </dsp:nvSpPr>
      <dsp:spPr>
        <a:xfrm rot="16200000">
          <a:off x="1038283" y="2234493"/>
          <a:ext cx="194171" cy="563142"/>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fa-IR" sz="1000" kern="1200"/>
        </a:p>
      </dsp:txBody>
      <dsp:txXfrm rot="5400000">
        <a:off x="966426" y="2477230"/>
        <a:ext cx="337886" cy="135920"/>
      </dsp:txXfrm>
    </dsp:sp>
    <dsp:sp modelId="{3C558742-6F03-4C33-A566-177AF8564939}">
      <dsp:nvSpPr>
        <dsp:cNvPr id="0" name=""/>
        <dsp:cNvSpPr/>
      </dsp:nvSpPr>
      <dsp:spPr>
        <a:xfrm>
          <a:off x="0" y="964946"/>
          <a:ext cx="2270737" cy="136244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fa-IR" sz="1400" kern="1200" dirty="0" smtClean="0">
              <a:cs typeface="B Titr" pitchFamily="2" charset="-78"/>
            </a:rPr>
            <a:t>عظمت پیشرفتهای چهل‌ساله‌ی ایران آنگاه بدرستی دیده میشود که با مدّتهای مشابه در انقلابهای بزرگی چون فرانسه و شوروی و هند مقایسه شود.</a:t>
          </a:r>
        </a:p>
      </dsp:txBody>
      <dsp:txXfrm>
        <a:off x="39905" y="1004851"/>
        <a:ext cx="2190927" cy="1282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68C95-B16D-4503-AE56-4BD766F468AD}">
      <dsp:nvSpPr>
        <dsp:cNvPr id="0" name=""/>
        <dsp:cNvSpPr/>
      </dsp:nvSpPr>
      <dsp:spPr>
        <a:xfrm>
          <a:off x="1264452" y="0"/>
          <a:ext cx="7165231" cy="147876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itchFamily="2" charset="-78"/>
            </a:rPr>
            <a:t>چالش آن روز بر سر کوتاه کردن دست عمّال بیگانه یا تعطیلی سفارت رژیم صهیونیستی یا رسوا کردن لانه‌ی جاسوسی بود؛ امروز چالش بر سرِ حضور ایران در مرزهای رژیم صهیونیستی و برچیدن نفوذ آمریکا از منطقه‌ و حمایت از مجاهدان فلسطینی و دفاع از حزب‌اللّه و مقاومت است</a:t>
          </a:r>
          <a:endParaRPr lang="fa-IR" sz="1600" kern="1200" dirty="0">
            <a:cs typeface="B Titr" pitchFamily="2" charset="-78"/>
          </a:endParaRPr>
        </a:p>
      </dsp:txBody>
      <dsp:txXfrm>
        <a:off x="2797621" y="43312"/>
        <a:ext cx="5588750" cy="1392142"/>
      </dsp:txXfrm>
    </dsp:sp>
    <dsp:sp modelId="{32CE68DF-BAFC-410C-8117-998D31B0BC89}">
      <dsp:nvSpPr>
        <dsp:cNvPr id="0" name=""/>
        <dsp:cNvSpPr/>
      </dsp:nvSpPr>
      <dsp:spPr>
        <a:xfrm>
          <a:off x="1264452" y="1725227"/>
          <a:ext cx="7165231" cy="147876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itchFamily="2" charset="-78"/>
            </a:rPr>
            <a:t>مشکل غرب جلوگیری از خرید تسلیحات ابتدایی برای ایران بود،‌ امروز مشکل او جلوگیری از انتقال سلاحهای پیشرفته‌ی ایرانی به نیروهای مقاومت است.</a:t>
          </a:r>
        </a:p>
      </dsp:txBody>
      <dsp:txXfrm>
        <a:off x="2901189" y="1768539"/>
        <a:ext cx="5485182" cy="1392142"/>
      </dsp:txXfrm>
    </dsp:sp>
    <dsp:sp modelId="{1E64D0B4-D12E-4322-B2D3-A2DE6F085CEE}">
      <dsp:nvSpPr>
        <dsp:cNvPr id="0" name=""/>
        <dsp:cNvSpPr/>
      </dsp:nvSpPr>
      <dsp:spPr>
        <a:xfrm>
          <a:off x="1264452" y="3450455"/>
          <a:ext cx="7165231" cy="147876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itchFamily="2" charset="-78"/>
            </a:rPr>
            <a:t>آن روز گمان آمریکا آن بود که با چند خودفروخته یا با چند هواپیما و بالگرد خواهد توانست بر نظام اسلامی فائق آید، امروز برای مقابله‌، خود را محتاج به یک ائتلاف بزرگ از ده‌ها دولت معاند یا مرعوب میبیند.</a:t>
          </a:r>
        </a:p>
      </dsp:txBody>
      <dsp:txXfrm>
        <a:off x="2901189" y="3493767"/>
        <a:ext cx="5485182" cy="1392142"/>
      </dsp:txXfrm>
    </dsp:sp>
    <dsp:sp modelId="{8E43E6CE-4532-44E0-8713-5B7815FA43B5}">
      <dsp:nvSpPr>
        <dsp:cNvPr id="0" name=""/>
        <dsp:cNvSpPr/>
      </dsp:nvSpPr>
      <dsp:spPr>
        <a:xfrm>
          <a:off x="1396252" y="1121398"/>
          <a:ext cx="961198" cy="96119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fa-IR" sz="3600" kern="1200"/>
        </a:p>
      </dsp:txBody>
      <dsp:txXfrm>
        <a:off x="1612522" y="1121398"/>
        <a:ext cx="528658" cy="723301"/>
      </dsp:txXfrm>
    </dsp:sp>
    <dsp:sp modelId="{CA673C73-0BDE-4D96-8A5C-C99365290FF5}">
      <dsp:nvSpPr>
        <dsp:cNvPr id="0" name=""/>
        <dsp:cNvSpPr/>
      </dsp:nvSpPr>
      <dsp:spPr>
        <a:xfrm>
          <a:off x="1396253" y="2836767"/>
          <a:ext cx="961198" cy="96119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fa-IR" sz="3600" kern="1200"/>
        </a:p>
      </dsp:txBody>
      <dsp:txXfrm>
        <a:off x="1612523" y="2836767"/>
        <a:ext cx="528658" cy="7233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2F1C1D-2FBF-41EE-A63C-89D188ADA2A5}" type="datetimeFigureOut">
              <a:rPr lang="fa-IR" smtClean="0"/>
              <a:t>1440/06/15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90C4BA9-BADE-49AB-A795-A38CB1F03E21}" type="slidenum">
              <a:rPr lang="fa-IR" smtClean="0"/>
              <a:t>‹#›</a:t>
            </a:fld>
            <a:endParaRPr lang="fa-IR"/>
          </a:p>
        </p:txBody>
      </p:sp>
    </p:spTree>
    <p:extLst>
      <p:ext uri="{BB962C8B-B14F-4D97-AF65-F5344CB8AC3E}">
        <p14:creationId xmlns:p14="http://schemas.microsoft.com/office/powerpoint/2010/main" val="32204500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83982-1741-4520-B652-1237EBDD992A}" type="datetimeFigureOut">
              <a:rPr lang="fa-IR" smtClean="0"/>
              <a:pPr/>
              <a:t>1440/06/15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26193A-B59C-4F71-8AD7-CB381825421D}"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FF83982-1741-4520-B652-1237EBDD992A}" type="datetimeFigureOut">
              <a:rPr lang="fa-IR" smtClean="0"/>
              <a:pPr/>
              <a:t>1440/06/15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026193A-B59C-4F71-8AD7-CB381825421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jpeg"/><Relationship Id="rId7"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5.pn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5.png"/><Relationship Id="rId5" Type="http://schemas.openxmlformats.org/officeDocument/2006/relationships/diagramQuickStyle" Target="../diagrams/quickStyle2.xml"/><Relationship Id="rId10" Type="http://schemas.openxmlformats.org/officeDocument/2006/relationships/image" Target="../media/image23.jpeg"/><Relationship Id="rId4" Type="http://schemas.openxmlformats.org/officeDocument/2006/relationships/diagramLayout" Target="../diagrams/layout2.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Content Placeholder 3" descr="images.png"/>
          <p:cNvPicPr>
            <a:picLocks noChangeAspect="1"/>
          </p:cNvPicPr>
          <p:nvPr/>
        </p:nvPicPr>
        <p:blipFill>
          <a:blip r:embed="rId2"/>
          <a:stretch>
            <a:fillRect/>
          </a:stretch>
        </p:blipFill>
        <p:spPr>
          <a:xfrm>
            <a:off x="467544" y="0"/>
            <a:ext cx="7715304" cy="3619518"/>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645662"/>
            <a:ext cx="3359533" cy="287449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4000" r="-14000" b="-13000"/>
          </a:stretch>
        </a:blipFill>
        <a:effectLst/>
      </p:bgPr>
    </p:bg>
    <p:spTree>
      <p:nvGrpSpPr>
        <p:cNvPr id="1" name=""/>
        <p:cNvGrpSpPr/>
        <p:nvPr/>
      </p:nvGrpSpPr>
      <p:grpSpPr>
        <a:xfrm>
          <a:off x="0" y="0"/>
          <a:ext cx="0" cy="0"/>
          <a:chOff x="0" y="0"/>
          <a:chExt cx="0" cy="0"/>
        </a:xfrm>
      </p:grpSpPr>
      <p:pic>
        <p:nvPicPr>
          <p:cNvPr id="20" name="Picture 19" descr="aks-profil-zendegi-2.jpg"/>
          <p:cNvPicPr>
            <a:picLocks noChangeAspect="1"/>
          </p:cNvPicPr>
          <p:nvPr/>
        </p:nvPicPr>
        <p:blipFill>
          <a:blip r:embed="rId3"/>
          <a:stretch>
            <a:fillRect/>
          </a:stretch>
        </p:blipFill>
        <p:spPr>
          <a:xfrm>
            <a:off x="2571736" y="1714488"/>
            <a:ext cx="2214578"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ounded Rectangle 10"/>
          <p:cNvSpPr/>
          <p:nvPr/>
        </p:nvSpPr>
        <p:spPr>
          <a:xfrm>
            <a:off x="2587778" y="1729125"/>
            <a:ext cx="2214578" cy="482920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justLow"/>
            <a:endPar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a:p>
            <a:pPr algn="justLow"/>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معنویّت یعنی برجسته کردن ارزشهای معنوی از قبیل: اخلاص، ایثار، توکّل، ایمان در خود و جامعه.</a:t>
            </a:r>
          </a:p>
          <a:p>
            <a:pPr algn="ctr"/>
            <a:endParaRPr lang="fa-IR" sz="2800" dirty="0"/>
          </a:p>
        </p:txBody>
      </p:sp>
      <p:pic>
        <p:nvPicPr>
          <p:cNvPr id="21" name="Picture 20" descr="بلاذ.jpg"/>
          <p:cNvPicPr>
            <a:picLocks noChangeAspect="1"/>
          </p:cNvPicPr>
          <p:nvPr/>
        </p:nvPicPr>
        <p:blipFill>
          <a:blip r:embed="rId4"/>
          <a:stretch>
            <a:fillRect/>
          </a:stretch>
        </p:blipFill>
        <p:spPr>
          <a:xfrm>
            <a:off x="285720" y="1714488"/>
            <a:ext cx="2214578"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یبلا.jpg"/>
          <p:cNvPicPr>
            <a:picLocks noChangeAspect="1"/>
          </p:cNvPicPr>
          <p:nvPr/>
        </p:nvPicPr>
        <p:blipFill>
          <a:blip r:embed="rId5"/>
          <a:stretch>
            <a:fillRect/>
          </a:stretch>
        </p:blipFill>
        <p:spPr>
          <a:xfrm>
            <a:off x="4857752" y="1714488"/>
            <a:ext cx="2214578"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6" name="Chord 5"/>
          <p:cNvSpPr/>
          <p:nvPr/>
        </p:nvSpPr>
        <p:spPr>
          <a:xfrm flipH="1">
            <a:off x="7215206" y="1785926"/>
            <a:ext cx="1857388" cy="4643470"/>
          </a:xfrm>
          <a:prstGeom prst="chord">
            <a:avLst>
              <a:gd name="adj1" fmla="val 2700000"/>
              <a:gd name="adj2" fmla="val 1884314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vert270" rtlCol="1" anchor="ctr"/>
          <a:lstStyle/>
          <a:p>
            <a:pPr algn="ctr"/>
            <a:r>
              <a:rPr lang="fa-IR" sz="4000" b="1" dirty="0" smtClean="0">
                <a:ln w="17780" cmpd="sng">
                  <a:solidFill>
                    <a:schemeClr val="accent1">
                      <a:tint val="3000"/>
                    </a:schemeClr>
                  </a:solidFill>
                  <a:prstDash val="solid"/>
                  <a:miter lim="800000"/>
                </a:ln>
                <a:solidFill>
                  <a:srgbClr val="CCFF33"/>
                </a:solidFill>
                <a:effectLst>
                  <a:outerShdw blurRad="55000" dist="50800" dir="5400000" algn="tl">
                    <a:srgbClr val="000000">
                      <a:alpha val="33000"/>
                    </a:srgbClr>
                  </a:outerShdw>
                </a:effectLst>
                <a:cs typeface="B Zar" pitchFamily="2" charset="-78"/>
              </a:rPr>
              <a:t>معنویّت و اخلاق</a:t>
            </a:r>
          </a:p>
        </p:txBody>
      </p:sp>
      <p:sp>
        <p:nvSpPr>
          <p:cNvPr id="10" name="Rounded Rectangle 9"/>
          <p:cNvSpPr/>
          <p:nvPr/>
        </p:nvSpPr>
        <p:spPr>
          <a:xfrm>
            <a:off x="4873794" y="1729125"/>
            <a:ext cx="2214578" cy="482920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justLow"/>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وجود معنویت و اخلاق ، محیط زندگی را حتّی با کمبودهای مادّی، بهشت میسازد و نبودن آن حتّی با برخورداری مادّی، جهنّم می‌آفریند.</a:t>
            </a:r>
          </a:p>
          <a:p>
            <a:pPr algn="ctr"/>
            <a:endParaRPr lang="fa-IR" sz="2800" dirty="0"/>
          </a:p>
        </p:txBody>
      </p:sp>
      <p:sp>
        <p:nvSpPr>
          <p:cNvPr id="12" name="Rounded Rectangle 11"/>
          <p:cNvSpPr/>
          <p:nvPr/>
        </p:nvSpPr>
        <p:spPr>
          <a:xfrm>
            <a:off x="285720" y="1737897"/>
            <a:ext cx="2214578" cy="482920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justLow"/>
            <a:endPar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اخلاق یعنی رعایت فضلیت‌هایی چون خیرخواهی، گذشت، کمک به نیازمند، راستگویی، شجاعت، تواضع، اعتماد به نفس و ...</a:t>
            </a:r>
          </a:p>
          <a:p>
            <a:pPr algn="justLow"/>
            <a:endParaRPr lang="fa-IR"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500"/>
                            </p:stCondLst>
                            <p:childTnLst>
                              <p:par>
                                <p:cTn id="23" presetID="9" presetClass="entr" presetSubtype="0" fill="hold" grpId="0" nodeType="after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500"/>
                            </p:stCondLst>
                            <p:childTnLst>
                              <p:par>
                                <p:cTn id="34" presetID="9" presetClass="entr" presetSubtype="0" fill="hold" grpId="0" nodeType="afterEffect">
                                  <p:stCondLst>
                                    <p:cond delay="200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500"/>
                            </p:stCondLst>
                            <p:childTnLst>
                              <p:par>
                                <p:cTn id="45" presetID="9" presetClass="entr" presetSubtype="0" fill="hold" grpId="0" nodeType="afterEffect">
                                  <p:stCondLst>
                                    <p:cond delay="200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6"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13" name="Horizontal Scroll 12"/>
          <p:cNvSpPr/>
          <p:nvPr/>
        </p:nvSpPr>
        <p:spPr>
          <a:xfrm>
            <a:off x="1000100" y="1643049"/>
            <a:ext cx="7143800" cy="1000133"/>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dirty="0" smtClean="0">
                <a:solidFill>
                  <a:srgbClr val="002060"/>
                </a:solidFill>
                <a:cs typeface="B Titr" pitchFamily="2" charset="-78"/>
              </a:rPr>
              <a:t>وظیفه حکومت‌ها برای رشد اخلاق و معنویّت</a:t>
            </a:r>
            <a:endParaRPr lang="fa-IR" sz="2800" dirty="0">
              <a:solidFill>
                <a:srgbClr val="002060"/>
              </a:solidFill>
              <a:cs typeface="B Titr" pitchFamily="2" charset="-78"/>
            </a:endParaRPr>
          </a:p>
        </p:txBody>
      </p:sp>
      <p:sp>
        <p:nvSpPr>
          <p:cNvPr id="14" name="Rounded Rectangle 13"/>
          <p:cNvSpPr/>
          <p:nvPr/>
        </p:nvSpPr>
        <p:spPr>
          <a:xfrm>
            <a:off x="6786578" y="2643182"/>
            <a:ext cx="1357322" cy="35051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justLow"/>
            <a:r>
              <a:rPr lang="fa-IR" sz="2400" b="1" dirty="0" smtClean="0">
                <a:cs typeface="B Zar" pitchFamily="2" charset="-78"/>
              </a:rPr>
              <a:t>منش و رفتار اخلاقی و معنوی داشته باشند.</a:t>
            </a:r>
            <a:endParaRPr lang="fa-IR" sz="2400" b="1" dirty="0">
              <a:cs typeface="B Zar" pitchFamily="2" charset="-78"/>
            </a:endParaRPr>
          </a:p>
        </p:txBody>
      </p:sp>
      <p:sp>
        <p:nvSpPr>
          <p:cNvPr id="15" name="Rounded Rectangle 14"/>
          <p:cNvSpPr/>
          <p:nvPr/>
        </p:nvSpPr>
        <p:spPr>
          <a:xfrm>
            <a:off x="5357818" y="2643182"/>
            <a:ext cx="1357322" cy="35051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justLow"/>
            <a:r>
              <a:rPr lang="fa-IR" sz="2400" b="1" dirty="0" smtClean="0">
                <a:cs typeface="B Zar" pitchFamily="2" charset="-78"/>
              </a:rPr>
              <a:t>زمینه‌ را برای رواج آن در جامعه فراهم کنند.</a:t>
            </a:r>
          </a:p>
        </p:txBody>
      </p:sp>
      <p:sp>
        <p:nvSpPr>
          <p:cNvPr id="16" name="Rounded Rectangle 15"/>
          <p:cNvSpPr/>
          <p:nvPr/>
        </p:nvSpPr>
        <p:spPr>
          <a:xfrm>
            <a:off x="3929058" y="2643182"/>
            <a:ext cx="1357322" cy="35051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justLow"/>
            <a:r>
              <a:rPr lang="fa-IR" sz="2400" b="1" dirty="0" smtClean="0">
                <a:cs typeface="B Zar" pitchFamily="2" charset="-78"/>
              </a:rPr>
              <a:t>به نهادهای اجتماعی در این باره کمک برسانند.</a:t>
            </a:r>
          </a:p>
        </p:txBody>
      </p:sp>
      <p:sp>
        <p:nvSpPr>
          <p:cNvPr id="17" name="Rounded Rectangle 16"/>
          <p:cNvSpPr/>
          <p:nvPr/>
        </p:nvSpPr>
        <p:spPr>
          <a:xfrm>
            <a:off x="2500298" y="2643182"/>
            <a:ext cx="1357322" cy="35051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justLow"/>
            <a:r>
              <a:rPr lang="fa-IR" sz="2400" b="1" dirty="0" smtClean="0">
                <a:cs typeface="B Zar" pitchFamily="2" charset="-78"/>
              </a:rPr>
              <a:t>با کانونهای ضدّ معنویّت و اخلاق، به شیوه‌ی معقول بستیزند.</a:t>
            </a:r>
          </a:p>
        </p:txBody>
      </p:sp>
      <p:sp>
        <p:nvSpPr>
          <p:cNvPr id="18" name="Rounded Rectangle 17"/>
          <p:cNvSpPr/>
          <p:nvPr/>
        </p:nvSpPr>
        <p:spPr>
          <a:xfrm>
            <a:off x="1071538" y="2643182"/>
            <a:ext cx="1357322" cy="35051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justLow"/>
            <a:r>
              <a:rPr lang="fa-IR" sz="2400" b="1" dirty="0" smtClean="0">
                <a:cs typeface="B Zar" pitchFamily="2" charset="-78"/>
              </a:rPr>
              <a:t>با ابزارهای رسانه‌ای، برخورد هوشمندانه و مسئولانه کنند.</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2" y="6021288"/>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b="-15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6" name="Flowchart: Terminator 5"/>
          <p:cNvSpPr/>
          <p:nvPr/>
        </p:nvSpPr>
        <p:spPr>
          <a:xfrm>
            <a:off x="3286116" y="1571612"/>
            <a:ext cx="3143272" cy="785818"/>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4000" b="1" dirty="0" smtClean="0">
                <a:ln w="1905"/>
                <a:solidFill>
                  <a:srgbClr val="C00000"/>
                </a:solidFill>
                <a:effectLst>
                  <a:innerShdw blurRad="69850" dist="43180" dir="5400000">
                    <a:srgbClr val="000000">
                      <a:alpha val="65000"/>
                    </a:srgbClr>
                  </a:innerShdw>
                </a:effectLst>
                <a:cs typeface="B Titr" pitchFamily="2" charset="-78"/>
              </a:rPr>
              <a:t>اقتصاد</a:t>
            </a:r>
            <a:endParaRPr lang="fa-IR" b="1" dirty="0">
              <a:ln w="1905"/>
              <a:solidFill>
                <a:srgbClr val="C00000"/>
              </a:solidFill>
              <a:effectLst>
                <a:innerShdw blurRad="69850" dist="43180" dir="5400000">
                  <a:srgbClr val="000000">
                    <a:alpha val="65000"/>
                  </a:srgbClr>
                </a:innerShdw>
              </a:effectLst>
              <a:cs typeface="B Titr" pitchFamily="2" charset="-78"/>
            </a:endParaRPr>
          </a:p>
        </p:txBody>
      </p:sp>
      <p:sp>
        <p:nvSpPr>
          <p:cNvPr id="7" name="Flowchart: Terminator 6"/>
          <p:cNvSpPr/>
          <p:nvPr/>
        </p:nvSpPr>
        <p:spPr>
          <a:xfrm>
            <a:off x="214282" y="2428868"/>
            <a:ext cx="8715436" cy="785818"/>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900" b="1" dirty="0" smtClean="0">
                <a:ln w="1905"/>
                <a:solidFill>
                  <a:srgbClr val="C00000"/>
                </a:solidFill>
                <a:effectLst>
                  <a:innerShdw blurRad="69850" dist="43180" dir="5400000">
                    <a:srgbClr val="000000">
                      <a:alpha val="65000"/>
                    </a:srgbClr>
                  </a:innerShdw>
                </a:effectLst>
                <a:cs typeface="B Titr" pitchFamily="2" charset="-78"/>
              </a:rPr>
              <a:t>اقتصاد، هدف جامعه‌ی اسلامی نیست، امّا وسیله‌ای است که بدون آن نمیتوان به هدفها رسید.</a:t>
            </a:r>
            <a:endParaRPr lang="fa-IR" sz="1900" b="1" dirty="0">
              <a:ln w="1905"/>
              <a:solidFill>
                <a:srgbClr val="C00000"/>
              </a:solidFill>
              <a:effectLst>
                <a:innerShdw blurRad="69850" dist="43180" dir="5400000">
                  <a:srgbClr val="000000">
                    <a:alpha val="65000"/>
                  </a:srgbClr>
                </a:innerShdw>
              </a:effectLst>
              <a:cs typeface="B Titr" pitchFamily="2" charset="-78"/>
            </a:endParaRPr>
          </a:p>
        </p:txBody>
      </p:sp>
      <p:sp>
        <p:nvSpPr>
          <p:cNvPr id="8" name="Left-Right Arrow 7"/>
          <p:cNvSpPr/>
          <p:nvPr/>
        </p:nvSpPr>
        <p:spPr>
          <a:xfrm>
            <a:off x="3143240" y="3714752"/>
            <a:ext cx="3143272" cy="1928826"/>
          </a:xfrm>
          <a:prstGeom prst="leftRightArrow">
            <a:avLst>
              <a:gd name="adj1" fmla="val 50000"/>
              <a:gd name="adj2" fmla="val 3832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28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Titr" pitchFamily="2" charset="-78"/>
              </a:rPr>
              <a:t>چالش‌های</a:t>
            </a:r>
          </a:p>
          <a:p>
            <a:pPr algn="ctr"/>
            <a:r>
              <a:rPr lang="fa-IR" sz="2800"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Titr" pitchFamily="2" charset="-78"/>
              </a:rPr>
              <a:t> اقتصاد کشور</a:t>
            </a:r>
          </a:p>
        </p:txBody>
      </p:sp>
      <p:sp>
        <p:nvSpPr>
          <p:cNvPr id="9" name="Rounded Rectangle 8"/>
          <p:cNvSpPr/>
          <p:nvPr/>
        </p:nvSpPr>
        <p:spPr>
          <a:xfrm>
            <a:off x="6500826" y="3357562"/>
            <a:ext cx="1785950" cy="64294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rPr>
              <a:t>چالش بیرونی </a:t>
            </a:r>
            <a:endParaRPr lang="fa-IR"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endParaRPr>
          </a:p>
        </p:txBody>
      </p:sp>
      <p:sp>
        <p:nvSpPr>
          <p:cNvPr id="10" name="Rounded Rectangle 9"/>
          <p:cNvSpPr/>
          <p:nvPr/>
        </p:nvSpPr>
        <p:spPr>
          <a:xfrm>
            <a:off x="6429388" y="4143380"/>
            <a:ext cx="1857388" cy="164307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rPr>
              <a:t>تحریم و وسوسه‌ها‌ی دشمن</a:t>
            </a:r>
            <a:endParaRPr lang="fa-IR"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endParaRPr>
          </a:p>
        </p:txBody>
      </p:sp>
      <p:sp>
        <p:nvSpPr>
          <p:cNvPr id="11" name="Rounded Rectangle 10"/>
          <p:cNvSpPr/>
          <p:nvPr/>
        </p:nvSpPr>
        <p:spPr>
          <a:xfrm>
            <a:off x="1142976" y="3357562"/>
            <a:ext cx="1785950" cy="64294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rPr>
              <a:t>چالش درونی</a:t>
            </a:r>
            <a:endParaRPr lang="fa-IR"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endParaRPr>
          </a:p>
        </p:txBody>
      </p:sp>
      <p:sp>
        <p:nvSpPr>
          <p:cNvPr id="12" name="Rounded Rectangle 11"/>
          <p:cNvSpPr/>
          <p:nvPr/>
        </p:nvSpPr>
        <p:spPr>
          <a:xfrm>
            <a:off x="1071538" y="4143380"/>
            <a:ext cx="1857388" cy="164307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rPr>
              <a:t>عیوب ساختاری و ضعفهای مدیریّتی</a:t>
            </a:r>
            <a:endParaRPr lang="fa-IR"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Titr" pitchFamily="2" charset="-78"/>
            </a:endParaRPr>
          </a:p>
        </p:txBody>
      </p:sp>
      <p:sp>
        <p:nvSpPr>
          <p:cNvPr id="13" name="Rounded Rectangle 12"/>
          <p:cNvSpPr/>
          <p:nvPr/>
        </p:nvSpPr>
        <p:spPr>
          <a:xfrm>
            <a:off x="1071538" y="5929330"/>
            <a:ext cx="7286676" cy="78579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100" b="1" dirty="0" smtClean="0">
                <a:ln w="1905"/>
                <a:solidFill>
                  <a:srgbClr val="C00000"/>
                </a:solidFill>
                <a:effectLst>
                  <a:innerShdw blurRad="69850" dist="43180" dir="5400000">
                    <a:srgbClr val="000000">
                      <a:alpha val="65000"/>
                    </a:srgbClr>
                  </a:innerShdw>
                </a:effectLst>
                <a:cs typeface="B Titr" pitchFamily="2" charset="-78"/>
              </a:rPr>
              <a:t>(در صورت اصلاح مشکل درونی، چالش بیرونی کم‌اثر یا بی اثر خواهد شد)</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2" y="6021288"/>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Effect transition="in" filter="fade">
                                      <p:cBhvr>
                                        <p:cTn id="34" dur="2000"/>
                                        <p:tgtEl>
                                          <p:spTgt spid="9"/>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Effect transition="in" filter="fade">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2000" fill="hold"/>
                                        <p:tgtEl>
                                          <p:spTgt spid="11"/>
                                        </p:tgtEl>
                                        <p:attrNameLst>
                                          <p:attrName>ppt_w</p:attrName>
                                        </p:attrNameLst>
                                      </p:cBhvr>
                                      <p:tavLst>
                                        <p:tav tm="0">
                                          <p:val>
                                            <p:fltVal val="0"/>
                                          </p:val>
                                        </p:tav>
                                        <p:tav tm="100000">
                                          <p:val>
                                            <p:strVal val="#ppt_w"/>
                                          </p:val>
                                        </p:tav>
                                      </p:tavLst>
                                    </p:anim>
                                    <p:anim calcmode="lin" valueType="num">
                                      <p:cBhvr>
                                        <p:cTn id="46" dur="2000" fill="hold"/>
                                        <p:tgtEl>
                                          <p:spTgt spid="11"/>
                                        </p:tgtEl>
                                        <p:attrNameLst>
                                          <p:attrName>ppt_h</p:attrName>
                                        </p:attrNameLst>
                                      </p:cBhvr>
                                      <p:tavLst>
                                        <p:tav tm="0">
                                          <p:val>
                                            <p:fltVal val="0"/>
                                          </p:val>
                                        </p:tav>
                                        <p:tav tm="100000">
                                          <p:val>
                                            <p:strVal val="#ppt_h"/>
                                          </p:val>
                                        </p:tav>
                                      </p:tavLst>
                                    </p:anim>
                                    <p:animEffect transition="in" filter="fade">
                                      <p:cBhvr>
                                        <p:cTn id="47" dur="2000"/>
                                        <p:tgtEl>
                                          <p:spTgt spid="11"/>
                                        </p:tgtEl>
                                      </p:cBhvr>
                                    </p:animEffect>
                                  </p:childTnLst>
                                </p:cTn>
                              </p:par>
                            </p:childTnLst>
                          </p:cTn>
                        </p:par>
                        <p:par>
                          <p:cTn id="48" fill="hold">
                            <p:stCondLst>
                              <p:cond delay="2000"/>
                            </p:stCondLst>
                            <p:childTnLst>
                              <p:par>
                                <p:cTn id="49" presetID="53"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000" fill="hold"/>
                                        <p:tgtEl>
                                          <p:spTgt spid="12"/>
                                        </p:tgtEl>
                                        <p:attrNameLst>
                                          <p:attrName>ppt_w</p:attrName>
                                        </p:attrNameLst>
                                      </p:cBhvr>
                                      <p:tavLst>
                                        <p:tav tm="0">
                                          <p:val>
                                            <p:fltVal val="0"/>
                                          </p:val>
                                        </p:tav>
                                        <p:tav tm="100000">
                                          <p:val>
                                            <p:strVal val="#ppt_w"/>
                                          </p:val>
                                        </p:tav>
                                      </p:tavLst>
                                    </p:anim>
                                    <p:anim calcmode="lin" valueType="num">
                                      <p:cBhvr>
                                        <p:cTn id="52" dur="2000" fill="hold"/>
                                        <p:tgtEl>
                                          <p:spTgt spid="12"/>
                                        </p:tgtEl>
                                        <p:attrNameLst>
                                          <p:attrName>ppt_h</p:attrName>
                                        </p:attrNameLst>
                                      </p:cBhvr>
                                      <p:tavLst>
                                        <p:tav tm="0">
                                          <p:val>
                                            <p:fltVal val="0"/>
                                          </p:val>
                                        </p:tav>
                                        <p:tav tm="100000">
                                          <p:val>
                                            <p:strVal val="#ppt_h"/>
                                          </p:val>
                                        </p:tav>
                                      </p:tavLst>
                                    </p:anim>
                                    <p:animEffect transition="in" filter="fade">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b="-15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6" name="Flowchart: Terminator 5"/>
          <p:cNvSpPr/>
          <p:nvPr/>
        </p:nvSpPr>
        <p:spPr>
          <a:xfrm>
            <a:off x="3286116" y="1571612"/>
            <a:ext cx="3143272" cy="785818"/>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4000" b="1" dirty="0" smtClean="0">
                <a:ln w="1905"/>
                <a:solidFill>
                  <a:srgbClr val="C00000"/>
                </a:solidFill>
                <a:effectLst>
                  <a:innerShdw blurRad="69850" dist="43180" dir="5400000">
                    <a:srgbClr val="000000">
                      <a:alpha val="65000"/>
                    </a:srgbClr>
                  </a:innerShdw>
                </a:effectLst>
                <a:cs typeface="B Titr" pitchFamily="2" charset="-78"/>
              </a:rPr>
              <a:t>اقتصاد</a:t>
            </a:r>
            <a:endParaRPr lang="fa-IR" b="1" dirty="0">
              <a:ln w="1905"/>
              <a:solidFill>
                <a:srgbClr val="C00000"/>
              </a:solidFill>
              <a:effectLst>
                <a:innerShdw blurRad="69850" dist="43180" dir="5400000">
                  <a:srgbClr val="000000">
                    <a:alpha val="65000"/>
                  </a:srgbClr>
                </a:innerShdw>
              </a:effectLst>
              <a:cs typeface="B Titr" pitchFamily="2" charset="-78"/>
            </a:endParaRPr>
          </a:p>
        </p:txBody>
      </p:sp>
      <p:sp>
        <p:nvSpPr>
          <p:cNvPr id="15" name="Flowchart: Terminator 14"/>
          <p:cNvSpPr/>
          <p:nvPr/>
        </p:nvSpPr>
        <p:spPr>
          <a:xfrm>
            <a:off x="7643834" y="2571744"/>
            <a:ext cx="1214446" cy="4143380"/>
          </a:xfrm>
          <a:prstGeom prst="flowChartTermina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vert270" rtlCol="1" anchor="ctr"/>
          <a:lstStyle/>
          <a:p>
            <a:pPr algn="ctr"/>
            <a:r>
              <a:rPr lang="fa-IR" sz="3200" b="1" dirty="0" smtClean="0">
                <a:ln w="1905"/>
                <a:solidFill>
                  <a:srgbClr val="C00000"/>
                </a:solidFill>
                <a:effectLst>
                  <a:innerShdw blurRad="69850" dist="43180" dir="5400000">
                    <a:srgbClr val="000000">
                      <a:alpha val="65000"/>
                    </a:srgbClr>
                  </a:innerShdw>
                </a:effectLst>
                <a:cs typeface="B Titr" pitchFamily="2" charset="-78"/>
              </a:rPr>
              <a:t>مهمترین عیوب ساختاری</a:t>
            </a:r>
            <a:endParaRPr lang="fa-IR" sz="3200" b="1" dirty="0">
              <a:ln w="1905"/>
              <a:solidFill>
                <a:srgbClr val="C00000"/>
              </a:solidFill>
              <a:effectLst>
                <a:innerShdw blurRad="69850" dist="43180" dir="5400000">
                  <a:srgbClr val="000000">
                    <a:alpha val="65000"/>
                  </a:srgbClr>
                </a:innerShdw>
              </a:effectLst>
              <a:cs typeface="B Titr" pitchFamily="2" charset="-78"/>
            </a:endParaRPr>
          </a:p>
        </p:txBody>
      </p:sp>
      <p:sp>
        <p:nvSpPr>
          <p:cNvPr id="16" name="Flowchart: Off-page Connector 15"/>
          <p:cNvSpPr/>
          <p:nvPr/>
        </p:nvSpPr>
        <p:spPr>
          <a:xfrm rot="5400000">
            <a:off x="7179487" y="2678901"/>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7" name="Flowchart: Off-page Connector 16"/>
          <p:cNvSpPr/>
          <p:nvPr/>
        </p:nvSpPr>
        <p:spPr>
          <a:xfrm rot="5400000">
            <a:off x="7215206" y="3178967"/>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8" name="Flowchart: Off-page Connector 17"/>
          <p:cNvSpPr/>
          <p:nvPr/>
        </p:nvSpPr>
        <p:spPr>
          <a:xfrm rot="5400000">
            <a:off x="7215206" y="3679033"/>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0" name="Flowchart: Off-page Connector 19"/>
          <p:cNvSpPr/>
          <p:nvPr/>
        </p:nvSpPr>
        <p:spPr>
          <a:xfrm rot="5400000">
            <a:off x="7215206" y="4179099"/>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1" name="Flowchart: Off-page Connector 20"/>
          <p:cNvSpPr/>
          <p:nvPr/>
        </p:nvSpPr>
        <p:spPr>
          <a:xfrm rot="5400000">
            <a:off x="7215206" y="4679165"/>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2" name="Flowchart: Off-page Connector 21"/>
          <p:cNvSpPr/>
          <p:nvPr/>
        </p:nvSpPr>
        <p:spPr>
          <a:xfrm rot="5400000">
            <a:off x="7215206" y="5179231"/>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3" name="Flowchart: Off-page Connector 22"/>
          <p:cNvSpPr/>
          <p:nvPr/>
        </p:nvSpPr>
        <p:spPr>
          <a:xfrm rot="5400000">
            <a:off x="7215206" y="5679297"/>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4" name="Flowchart: Off-page Connector 23"/>
          <p:cNvSpPr/>
          <p:nvPr/>
        </p:nvSpPr>
        <p:spPr>
          <a:xfrm rot="5400000">
            <a:off x="7215206" y="6179363"/>
            <a:ext cx="321471" cy="321471"/>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6" name="Flowchart: Terminator 25"/>
          <p:cNvSpPr/>
          <p:nvPr/>
        </p:nvSpPr>
        <p:spPr>
          <a:xfrm>
            <a:off x="666222" y="2627140"/>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وابستگی اقتصاد به نفت</a:t>
            </a:r>
            <a:endParaRPr lang="fa-IR" b="1" dirty="0">
              <a:ln w="50800"/>
              <a:solidFill>
                <a:schemeClr val="tx1"/>
              </a:solidFill>
              <a:cs typeface="B Titr" pitchFamily="2" charset="-78"/>
            </a:endParaRPr>
          </a:p>
        </p:txBody>
      </p:sp>
      <p:sp>
        <p:nvSpPr>
          <p:cNvPr id="34" name="Flowchart: Terminator 33"/>
          <p:cNvSpPr/>
          <p:nvPr/>
        </p:nvSpPr>
        <p:spPr>
          <a:xfrm>
            <a:off x="642910" y="3127206"/>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دولتی بودن بخشهایی که در حیطه‌ی وظایف دولت نیست</a:t>
            </a:r>
            <a:endParaRPr lang="fa-IR" b="1" dirty="0">
              <a:ln w="50800"/>
              <a:solidFill>
                <a:schemeClr val="tx1"/>
              </a:solidFill>
              <a:cs typeface="B Titr" pitchFamily="2" charset="-78"/>
            </a:endParaRPr>
          </a:p>
        </p:txBody>
      </p:sp>
      <p:sp>
        <p:nvSpPr>
          <p:cNvPr id="35" name="Flowchart: Terminator 34"/>
          <p:cNvSpPr/>
          <p:nvPr/>
        </p:nvSpPr>
        <p:spPr>
          <a:xfrm>
            <a:off x="642910" y="3627272"/>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نگاه به خارج و نه به توان و ظرفیّت داخلی</a:t>
            </a:r>
            <a:endParaRPr lang="fa-IR" b="1" dirty="0">
              <a:ln w="50800"/>
              <a:solidFill>
                <a:schemeClr val="tx1"/>
              </a:solidFill>
              <a:cs typeface="B Titr" pitchFamily="2" charset="-78"/>
            </a:endParaRPr>
          </a:p>
        </p:txBody>
      </p:sp>
      <p:sp>
        <p:nvSpPr>
          <p:cNvPr id="36" name="Flowchart: Terminator 35"/>
          <p:cNvSpPr/>
          <p:nvPr/>
        </p:nvSpPr>
        <p:spPr>
          <a:xfrm>
            <a:off x="642910" y="4127338"/>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استفاده‌ی اندک از ظرفیّت نیروی انسانی کشور</a:t>
            </a:r>
            <a:endParaRPr lang="fa-IR" b="1" dirty="0">
              <a:ln w="50800"/>
              <a:solidFill>
                <a:schemeClr val="tx1"/>
              </a:solidFill>
              <a:cs typeface="B Titr" pitchFamily="2" charset="-78"/>
            </a:endParaRPr>
          </a:p>
        </p:txBody>
      </p:sp>
      <p:sp>
        <p:nvSpPr>
          <p:cNvPr id="37" name="Flowchart: Terminator 36"/>
          <p:cNvSpPr/>
          <p:nvPr/>
        </p:nvSpPr>
        <p:spPr>
          <a:xfrm>
            <a:off x="642910" y="4643446"/>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بودجه‌بندی معیوب و نامتوازن</a:t>
            </a:r>
            <a:endParaRPr lang="fa-IR" b="1" dirty="0">
              <a:ln w="50800"/>
              <a:solidFill>
                <a:schemeClr val="tx1"/>
              </a:solidFill>
              <a:cs typeface="B Titr" pitchFamily="2" charset="-78"/>
            </a:endParaRPr>
          </a:p>
        </p:txBody>
      </p:sp>
      <p:sp>
        <p:nvSpPr>
          <p:cNvPr id="38" name="Flowchart: Terminator 37"/>
          <p:cNvSpPr/>
          <p:nvPr/>
        </p:nvSpPr>
        <p:spPr>
          <a:xfrm>
            <a:off x="642910" y="5134740"/>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عدم ثبات سیاستهای اجرائی اقتصاد</a:t>
            </a:r>
            <a:endParaRPr lang="fa-IR" b="1" dirty="0">
              <a:ln w="50800"/>
              <a:solidFill>
                <a:schemeClr val="tx1"/>
              </a:solidFill>
              <a:cs typeface="B Titr" pitchFamily="2" charset="-78"/>
            </a:endParaRPr>
          </a:p>
        </p:txBody>
      </p:sp>
      <p:sp>
        <p:nvSpPr>
          <p:cNvPr id="39" name="Flowchart: Terminator 38"/>
          <p:cNvSpPr/>
          <p:nvPr/>
        </p:nvSpPr>
        <p:spPr>
          <a:xfrm>
            <a:off x="642910" y="5627536"/>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عدم رعایت اولویّتها</a:t>
            </a:r>
            <a:endParaRPr lang="fa-IR" b="1" dirty="0">
              <a:ln w="50800"/>
              <a:solidFill>
                <a:schemeClr val="tx1"/>
              </a:solidFill>
              <a:cs typeface="B Titr" pitchFamily="2" charset="-78"/>
            </a:endParaRPr>
          </a:p>
        </p:txBody>
      </p:sp>
      <p:sp>
        <p:nvSpPr>
          <p:cNvPr id="40" name="Flowchart: Terminator 39"/>
          <p:cNvSpPr/>
          <p:nvPr/>
        </p:nvSpPr>
        <p:spPr>
          <a:xfrm>
            <a:off x="642910" y="6127602"/>
            <a:ext cx="6429420" cy="405316"/>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justLow"/>
            <a:r>
              <a:rPr lang="fa-IR" b="1" dirty="0" smtClean="0">
                <a:ln w="50800"/>
                <a:solidFill>
                  <a:schemeClr val="tx1"/>
                </a:solidFill>
                <a:cs typeface="B Titr" pitchFamily="2" charset="-78"/>
              </a:rPr>
              <a:t>وجود هزینه‌های زائد و مسرفانه در بخشهایی از دستگاه‌های حکومتی</a:t>
            </a:r>
            <a:endParaRPr lang="fa-IR" b="1" dirty="0">
              <a:ln w="50800"/>
              <a:solidFill>
                <a:schemeClr val="tx1"/>
              </a:solidFill>
              <a:cs typeface="B Titr" pitchFamily="2" charset="-78"/>
            </a:endParaRPr>
          </a:p>
        </p:txBody>
      </p:sp>
      <p:pic>
        <p:nvPicPr>
          <p:cNvPr id="25" name="Picture 24" descr="41.jpg"/>
          <p:cNvPicPr>
            <a:picLocks noChangeAspect="1"/>
          </p:cNvPicPr>
          <p:nvPr/>
        </p:nvPicPr>
        <p:blipFill>
          <a:blip r:embed="rId3"/>
          <a:stretch>
            <a:fillRect/>
          </a:stretch>
        </p:blipFill>
        <p:spPr>
          <a:xfrm rot="2090674">
            <a:off x="23581" y="1236565"/>
            <a:ext cx="2752455" cy="2149127"/>
          </a:xfrm>
          <a:prstGeom prst="ellipse">
            <a:avLst/>
          </a:prstGeom>
          <a:ln>
            <a:noFill/>
          </a:ln>
          <a:effectLst>
            <a:softEdge rad="112500"/>
          </a:effectLst>
        </p:spPr>
      </p:pic>
      <p:pic>
        <p:nvPicPr>
          <p:cNvPr id="27" name="Picture 26" descr="بلرذد.jpg"/>
          <p:cNvPicPr>
            <a:picLocks noChangeAspect="1"/>
          </p:cNvPicPr>
          <p:nvPr/>
        </p:nvPicPr>
        <p:blipFill>
          <a:blip r:embed="rId4"/>
          <a:stretch>
            <a:fillRect/>
          </a:stretch>
        </p:blipFill>
        <p:spPr>
          <a:xfrm rot="19639569">
            <a:off x="274221" y="1041471"/>
            <a:ext cx="2257230" cy="2663470"/>
          </a:xfrm>
          <a:prstGeom prst="ellipse">
            <a:avLst/>
          </a:prstGeom>
          <a:ln>
            <a:noFill/>
          </a:ln>
          <a:effectLst>
            <a:softEdge rad="112500"/>
          </a:effectLst>
        </p:spPr>
      </p:pic>
      <p:pic>
        <p:nvPicPr>
          <p:cNvPr id="28" name="Picture 27" descr="ادذل.jpg"/>
          <p:cNvPicPr>
            <a:picLocks noChangeAspect="1"/>
          </p:cNvPicPr>
          <p:nvPr/>
        </p:nvPicPr>
        <p:blipFill>
          <a:blip r:embed="rId5"/>
          <a:stretch>
            <a:fillRect/>
          </a:stretch>
        </p:blipFill>
        <p:spPr>
          <a:xfrm rot="19899228">
            <a:off x="-136666" y="1033566"/>
            <a:ext cx="2811034" cy="2717062"/>
          </a:xfrm>
          <a:prstGeom prst="ellipse">
            <a:avLst/>
          </a:prstGeom>
          <a:ln>
            <a:noFill/>
          </a:ln>
          <a:effectLst>
            <a:softEdge rad="112500"/>
          </a:effectLst>
        </p:spPr>
      </p:pic>
      <p:pic>
        <p:nvPicPr>
          <p:cNvPr id="29" name="Picture 28" descr="ال.jpg"/>
          <p:cNvPicPr>
            <a:picLocks noChangeAspect="1"/>
          </p:cNvPicPr>
          <p:nvPr/>
        </p:nvPicPr>
        <p:blipFill>
          <a:blip r:embed="rId6"/>
          <a:stretch>
            <a:fillRect/>
          </a:stretch>
        </p:blipFill>
        <p:spPr>
          <a:xfrm>
            <a:off x="-214346" y="1071546"/>
            <a:ext cx="3148046" cy="2714644"/>
          </a:xfrm>
          <a:prstGeom prst="ellipse">
            <a:avLst/>
          </a:prstGeom>
          <a:ln>
            <a:noFill/>
          </a:ln>
          <a:effectLst>
            <a:softEdge rad="112500"/>
          </a:effectLst>
        </p:spPr>
      </p:pic>
      <p:pic>
        <p:nvPicPr>
          <p:cNvPr id="31" name="Picture 30" descr="03dea1f324a0453d9171ab2459f91abb.jpeg"/>
          <p:cNvPicPr>
            <a:picLocks noChangeAspect="1"/>
          </p:cNvPicPr>
          <p:nvPr/>
        </p:nvPicPr>
        <p:blipFill>
          <a:blip r:embed="rId7"/>
          <a:stretch>
            <a:fillRect/>
          </a:stretch>
        </p:blipFill>
        <p:spPr>
          <a:xfrm>
            <a:off x="0" y="1214422"/>
            <a:ext cx="2786050" cy="2357454"/>
          </a:xfrm>
          <a:prstGeom prst="ellipse">
            <a:avLst/>
          </a:prstGeom>
          <a:ln>
            <a:noFill/>
          </a:ln>
          <a:effectLst>
            <a:softEdge rad="112500"/>
          </a:effectLst>
        </p:spPr>
      </p:pic>
      <p:pic>
        <p:nvPicPr>
          <p:cNvPr id="30" name="Picture 29" descr="لبذدئن.jpg"/>
          <p:cNvPicPr>
            <a:picLocks noChangeAspect="1"/>
          </p:cNvPicPr>
          <p:nvPr/>
        </p:nvPicPr>
        <p:blipFill>
          <a:blip r:embed="rId8"/>
          <a:stretch>
            <a:fillRect/>
          </a:stretch>
        </p:blipFill>
        <p:spPr>
          <a:xfrm>
            <a:off x="0" y="1142984"/>
            <a:ext cx="2762250" cy="250033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2000"/>
                                        <p:tgtEl>
                                          <p:spTgt spid="16"/>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2000"/>
                                        <p:tgtEl>
                                          <p:spTgt spid="26"/>
                                        </p:tgtEl>
                                      </p:cBhvr>
                                    </p:animEffect>
                                  </p:childTnLst>
                                </p:cTn>
                              </p:par>
                            </p:childTnLst>
                          </p:cTn>
                        </p:par>
                        <p:par>
                          <p:cTn id="30" fill="hold">
                            <p:stCondLst>
                              <p:cond delay="4000"/>
                            </p:stCondLst>
                            <p:childTnLst>
                              <p:par>
                                <p:cTn id="31" presetID="53"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2000"/>
                                        <p:tgtEl>
                                          <p:spTgt spid="17"/>
                                        </p:tgtEl>
                                      </p:cBhvr>
                                    </p:animEffect>
                                  </p:childTnLst>
                                </p:cTn>
                              </p:par>
                            </p:childTnLst>
                          </p:cTn>
                        </p:par>
                        <p:par>
                          <p:cTn id="41" fill="hold">
                            <p:stCondLst>
                              <p:cond delay="2000"/>
                            </p:stCondLst>
                            <p:childTnLst>
                              <p:par>
                                <p:cTn id="42" presetID="22" presetClass="entr" presetSubtype="2"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right)">
                                      <p:cBhvr>
                                        <p:cTn id="44" dur="2000"/>
                                        <p:tgtEl>
                                          <p:spTgt spid="34"/>
                                        </p:tgtEl>
                                      </p:cBhvr>
                                    </p:animEffect>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2000"/>
                                        <p:tgtEl>
                                          <p:spTgt spid="18"/>
                                        </p:tgtEl>
                                      </p:cBhvr>
                                    </p:animEffect>
                                  </p:childTnLst>
                                </p:cTn>
                              </p:par>
                            </p:childTnLst>
                          </p:cTn>
                        </p:par>
                        <p:par>
                          <p:cTn id="56" fill="hold">
                            <p:stCondLst>
                              <p:cond delay="2000"/>
                            </p:stCondLst>
                            <p:childTnLst>
                              <p:par>
                                <p:cTn id="57" presetID="22" presetClass="entr" presetSubtype="2"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right)">
                                      <p:cBhvr>
                                        <p:cTn id="59" dur="2000"/>
                                        <p:tgtEl>
                                          <p:spTgt spid="35"/>
                                        </p:tgtEl>
                                      </p:cBhvr>
                                    </p:animEffect>
                                  </p:childTnLst>
                                </p:cTn>
                              </p:par>
                            </p:childTnLst>
                          </p:cTn>
                        </p:par>
                        <p:par>
                          <p:cTn id="60" fill="hold">
                            <p:stCondLst>
                              <p:cond delay="4000"/>
                            </p:stCondLst>
                            <p:childTnLst>
                              <p:par>
                                <p:cTn id="61" presetID="53"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2000"/>
                                        <p:tgtEl>
                                          <p:spTgt spid="20"/>
                                        </p:tgtEl>
                                      </p:cBhvr>
                                    </p:animEffect>
                                  </p:childTnLst>
                                </p:cTn>
                              </p:par>
                            </p:childTnLst>
                          </p:cTn>
                        </p:par>
                        <p:par>
                          <p:cTn id="71" fill="hold">
                            <p:stCondLst>
                              <p:cond delay="2000"/>
                            </p:stCondLst>
                            <p:childTnLst>
                              <p:par>
                                <p:cTn id="72" presetID="22" presetClass="entr" presetSubtype="2"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right)">
                                      <p:cBhvr>
                                        <p:cTn id="74" dur="2000"/>
                                        <p:tgtEl>
                                          <p:spTgt spid="36"/>
                                        </p:tgtEl>
                                      </p:cBhvr>
                                    </p:animEffect>
                                  </p:childTnLst>
                                </p:cTn>
                              </p:par>
                            </p:childTnLst>
                          </p:cTn>
                        </p:par>
                        <p:par>
                          <p:cTn id="75" fill="hold">
                            <p:stCondLst>
                              <p:cond delay="4000"/>
                            </p:stCondLst>
                            <p:childTnLst>
                              <p:par>
                                <p:cTn id="76" presetID="53" presetClass="entr" presetSubtype="0"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right)">
                                      <p:cBhvr>
                                        <p:cTn id="85" dur="2000"/>
                                        <p:tgtEl>
                                          <p:spTgt spid="21"/>
                                        </p:tgtEl>
                                      </p:cBhvr>
                                    </p:animEffect>
                                  </p:childTnLst>
                                </p:cTn>
                              </p:par>
                            </p:childTnLst>
                          </p:cTn>
                        </p:par>
                        <p:par>
                          <p:cTn id="86" fill="hold">
                            <p:stCondLst>
                              <p:cond delay="2000"/>
                            </p:stCondLst>
                            <p:childTnLst>
                              <p:par>
                                <p:cTn id="87" presetID="22" presetClass="entr" presetSubtype="2"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right)">
                                      <p:cBhvr>
                                        <p:cTn id="89" dur="2000"/>
                                        <p:tgtEl>
                                          <p:spTgt spid="37"/>
                                        </p:tgtEl>
                                      </p:cBhvr>
                                    </p:animEffect>
                                  </p:childTnLst>
                                </p:cTn>
                              </p:par>
                            </p:childTnLst>
                          </p:cTn>
                        </p:par>
                        <p:par>
                          <p:cTn id="90" fill="hold">
                            <p:stCondLst>
                              <p:cond delay="4000"/>
                            </p:stCondLst>
                            <p:childTnLst>
                              <p:par>
                                <p:cTn id="91" presetID="53" presetClass="entr" presetSubtype="0"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right)">
                                      <p:cBhvr>
                                        <p:cTn id="100" dur="2000"/>
                                        <p:tgtEl>
                                          <p:spTgt spid="22"/>
                                        </p:tgtEl>
                                      </p:cBhvr>
                                    </p:animEffect>
                                  </p:childTnLst>
                                </p:cTn>
                              </p:par>
                            </p:childTnLst>
                          </p:cTn>
                        </p:par>
                        <p:par>
                          <p:cTn id="101" fill="hold">
                            <p:stCondLst>
                              <p:cond delay="2000"/>
                            </p:stCondLst>
                            <p:childTnLst>
                              <p:par>
                                <p:cTn id="102" presetID="22" presetClass="entr" presetSubtype="2"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right)">
                                      <p:cBhvr>
                                        <p:cTn id="104" dur="2000"/>
                                        <p:tgtEl>
                                          <p:spTgt spid="3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right)">
                                      <p:cBhvr>
                                        <p:cTn id="109" dur="2000"/>
                                        <p:tgtEl>
                                          <p:spTgt spid="23"/>
                                        </p:tgtEl>
                                      </p:cBhvr>
                                    </p:animEffect>
                                  </p:childTnLst>
                                </p:cTn>
                              </p:par>
                            </p:childTnLst>
                          </p:cTn>
                        </p:par>
                        <p:par>
                          <p:cTn id="110" fill="hold">
                            <p:stCondLst>
                              <p:cond delay="2000"/>
                            </p:stCondLst>
                            <p:childTnLst>
                              <p:par>
                                <p:cTn id="111" presetID="22" presetClass="entr" presetSubtype="2"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right)">
                                      <p:cBhvr>
                                        <p:cTn id="113" dur="20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right)">
                                      <p:cBhvr>
                                        <p:cTn id="118" dur="2000"/>
                                        <p:tgtEl>
                                          <p:spTgt spid="24"/>
                                        </p:tgtEl>
                                      </p:cBhvr>
                                    </p:animEffect>
                                  </p:childTnLst>
                                </p:cTn>
                              </p:par>
                            </p:childTnLst>
                          </p:cTn>
                        </p:par>
                        <p:par>
                          <p:cTn id="119" fill="hold">
                            <p:stCondLst>
                              <p:cond delay="2000"/>
                            </p:stCondLst>
                            <p:childTnLst>
                              <p:par>
                                <p:cTn id="120" presetID="22" presetClass="entr" presetSubtype="2" fill="hold" grpId="0" nodeType="after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wipe(right)">
                                      <p:cBhvr>
                                        <p:cTn id="122" dur="2000"/>
                                        <p:tgtEl>
                                          <p:spTgt spid="40"/>
                                        </p:tgtEl>
                                      </p:cBhvr>
                                    </p:animEffect>
                                  </p:childTnLst>
                                </p:cTn>
                              </p:par>
                            </p:childTnLst>
                          </p:cTn>
                        </p:par>
                        <p:par>
                          <p:cTn id="123" fill="hold">
                            <p:stCondLst>
                              <p:cond delay="4000"/>
                            </p:stCondLst>
                            <p:childTnLst>
                              <p:par>
                                <p:cTn id="124" presetID="53" presetClass="entr" presetSubtype="0" fill="hold"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5" grpId="0" animBg="1"/>
      <p:bldP spid="16" grpId="0" animBg="1"/>
      <p:bldP spid="17" grpId="0" animBg="1"/>
      <p:bldP spid="18" grpId="0" animBg="1"/>
      <p:bldP spid="20" grpId="0" animBg="1"/>
      <p:bldP spid="21" grpId="0" animBg="1"/>
      <p:bldP spid="22" grpId="0" animBg="1"/>
      <p:bldP spid="23" grpId="0" animBg="1"/>
      <p:bldP spid="24" grpId="0" animBg="1"/>
      <p:bldP spid="26" grpId="0" animBg="1"/>
      <p:bldP spid="34" grpId="0" animBg="1"/>
      <p:bldP spid="35" grpId="0" animBg="1"/>
      <p:bldP spid="36"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b="-16000"/>
          </a:stretch>
        </a:blipFill>
        <a:effectLst/>
      </p:bgPr>
    </p:bg>
    <p:spTree>
      <p:nvGrpSpPr>
        <p:cNvPr id="1" name=""/>
        <p:cNvGrpSpPr/>
        <p:nvPr/>
      </p:nvGrpSpPr>
      <p:grpSpPr>
        <a:xfrm>
          <a:off x="0" y="0"/>
          <a:ext cx="0" cy="0"/>
          <a:chOff x="0" y="0"/>
          <a:chExt cx="0" cy="0"/>
        </a:xfrm>
      </p:grpSpPr>
      <p:pic>
        <p:nvPicPr>
          <p:cNvPr id="19" name="Picture 18" descr="37.jpg"/>
          <p:cNvPicPr>
            <a:picLocks noChangeAspect="1"/>
          </p:cNvPicPr>
          <p:nvPr/>
        </p:nvPicPr>
        <p:blipFill>
          <a:blip r:embed="rId3"/>
          <a:stretch>
            <a:fillRect/>
          </a:stretch>
        </p:blipFill>
        <p:spPr>
          <a:xfrm>
            <a:off x="1285852" y="3429000"/>
            <a:ext cx="1243018" cy="3177560"/>
          </a:xfrm>
          <a:prstGeom prst="rect">
            <a:avLst/>
          </a:prstGeom>
          <a:ln>
            <a:noFill/>
          </a:ln>
          <a:effectLst>
            <a:softEdge rad="112500"/>
          </a:effectLst>
        </p:spPr>
      </p:pic>
      <p:pic>
        <p:nvPicPr>
          <p:cNvPr id="18" name="Picture 17" descr="لبرذدئو.jpg"/>
          <p:cNvPicPr>
            <a:picLocks noChangeAspect="1"/>
          </p:cNvPicPr>
          <p:nvPr/>
        </p:nvPicPr>
        <p:blipFill>
          <a:blip r:embed="rId4"/>
          <a:stretch>
            <a:fillRect/>
          </a:stretch>
        </p:blipFill>
        <p:spPr>
          <a:xfrm>
            <a:off x="2571736" y="3357562"/>
            <a:ext cx="1357322" cy="3262330"/>
          </a:xfrm>
          <a:prstGeom prst="rect">
            <a:avLst/>
          </a:prstGeom>
          <a:ln>
            <a:noFill/>
          </a:ln>
          <a:effectLst>
            <a:softEdge rad="112500"/>
          </a:effectLst>
        </p:spPr>
      </p:pic>
      <p:pic>
        <p:nvPicPr>
          <p:cNvPr id="17" name="Picture 16" descr="بلاتنم.jpg"/>
          <p:cNvPicPr>
            <a:picLocks noChangeAspect="1"/>
          </p:cNvPicPr>
          <p:nvPr/>
        </p:nvPicPr>
        <p:blipFill>
          <a:blip r:embed="rId5"/>
          <a:stretch>
            <a:fillRect/>
          </a:stretch>
        </p:blipFill>
        <p:spPr>
          <a:xfrm>
            <a:off x="3929058" y="3571876"/>
            <a:ext cx="1285873" cy="2800365"/>
          </a:xfrm>
          <a:prstGeom prst="rect">
            <a:avLst/>
          </a:prstGeom>
          <a:ln>
            <a:noFill/>
          </a:ln>
          <a:effectLst>
            <a:softEdge rad="112500"/>
          </a:effectLst>
        </p:spPr>
      </p:pic>
      <p:pic>
        <p:nvPicPr>
          <p:cNvPr id="16" name="Picture 15" descr="تال.jpg"/>
          <p:cNvPicPr>
            <a:picLocks noChangeAspect="1"/>
          </p:cNvPicPr>
          <p:nvPr/>
        </p:nvPicPr>
        <p:blipFill>
          <a:blip r:embed="rId6"/>
          <a:stretch>
            <a:fillRect/>
          </a:stretch>
        </p:blipFill>
        <p:spPr>
          <a:xfrm>
            <a:off x="5286380" y="3324230"/>
            <a:ext cx="1281112" cy="3248042"/>
          </a:xfrm>
          <a:prstGeom prst="rect">
            <a:avLst/>
          </a:prstGeom>
          <a:ln>
            <a:noFill/>
          </a:ln>
          <a:effectLst>
            <a:softEdge rad="112500"/>
          </a:effectLst>
        </p:spPr>
      </p:pic>
      <p:pic>
        <p:nvPicPr>
          <p:cNvPr id="15" name="Picture 14" descr="بلط.jpg"/>
          <p:cNvPicPr>
            <a:picLocks noChangeAspect="1"/>
          </p:cNvPicPr>
          <p:nvPr/>
        </p:nvPicPr>
        <p:blipFill>
          <a:blip r:embed="rId7"/>
          <a:stretch>
            <a:fillRect/>
          </a:stretch>
        </p:blipFill>
        <p:spPr>
          <a:xfrm>
            <a:off x="6715140" y="3429000"/>
            <a:ext cx="1214445" cy="3071834"/>
          </a:xfrm>
          <a:prstGeom prst="rect">
            <a:avLst/>
          </a:prstGeom>
          <a:ln>
            <a:noFill/>
          </a:ln>
          <a:effectLst>
            <a:softEdge rad="112500"/>
          </a:effectLst>
        </p:spPr>
      </p:pic>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6" name="Flowchart: Terminator 5"/>
          <p:cNvSpPr/>
          <p:nvPr/>
        </p:nvSpPr>
        <p:spPr>
          <a:xfrm>
            <a:off x="3071802" y="1428736"/>
            <a:ext cx="3143272" cy="642942"/>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4000" b="1" dirty="0" smtClean="0">
                <a:ln w="1905"/>
                <a:solidFill>
                  <a:srgbClr val="C00000"/>
                </a:solidFill>
                <a:effectLst>
                  <a:innerShdw blurRad="69850" dist="43180" dir="5400000">
                    <a:srgbClr val="000000">
                      <a:alpha val="65000"/>
                    </a:srgbClr>
                  </a:innerShdw>
                </a:effectLst>
                <a:cs typeface="B Titr" pitchFamily="2" charset="-78"/>
              </a:rPr>
              <a:t>اقتصاد</a:t>
            </a:r>
            <a:endParaRPr lang="fa-IR" b="1" dirty="0">
              <a:ln w="1905"/>
              <a:solidFill>
                <a:srgbClr val="C00000"/>
              </a:solidFill>
              <a:effectLst>
                <a:innerShdw blurRad="69850" dist="43180" dir="5400000">
                  <a:srgbClr val="000000">
                    <a:alpha val="65000"/>
                  </a:srgbClr>
                </a:innerShdw>
              </a:effectLst>
              <a:cs typeface="B Titr" pitchFamily="2" charset="-78"/>
            </a:endParaRPr>
          </a:p>
        </p:txBody>
      </p:sp>
      <p:sp>
        <p:nvSpPr>
          <p:cNvPr id="42" name="Flowchart: Terminator 41"/>
          <p:cNvSpPr/>
          <p:nvPr/>
        </p:nvSpPr>
        <p:spPr>
          <a:xfrm>
            <a:off x="1000100" y="2214554"/>
            <a:ext cx="7286676" cy="642942"/>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مهمترین‌راه حل‌ها</a:t>
            </a:r>
          </a:p>
        </p:txBody>
      </p:sp>
      <p:sp>
        <p:nvSpPr>
          <p:cNvPr id="43" name="Isosceles Triangle 42"/>
          <p:cNvSpPr/>
          <p:nvPr/>
        </p:nvSpPr>
        <p:spPr>
          <a:xfrm flipV="1">
            <a:off x="7000892" y="2928934"/>
            <a:ext cx="642942" cy="357190"/>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44" name="Rounded Rectangle 43"/>
          <p:cNvSpPr/>
          <p:nvPr/>
        </p:nvSpPr>
        <p:spPr>
          <a:xfrm>
            <a:off x="6715140" y="3429000"/>
            <a:ext cx="1214446" cy="3143272"/>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smtClean="0">
                <a:cs typeface="B Titr" pitchFamily="2" charset="-78"/>
              </a:rPr>
              <a:t>درون‌زایی اقتصاد کشور</a:t>
            </a:r>
            <a:endParaRPr lang="fa-IR" dirty="0">
              <a:cs typeface="B Titr" pitchFamily="2" charset="-78"/>
            </a:endParaRPr>
          </a:p>
        </p:txBody>
      </p:sp>
      <p:sp>
        <p:nvSpPr>
          <p:cNvPr id="45" name="Isosceles Triangle 44"/>
          <p:cNvSpPr/>
          <p:nvPr/>
        </p:nvSpPr>
        <p:spPr>
          <a:xfrm flipV="1">
            <a:off x="5643570" y="2928934"/>
            <a:ext cx="642942" cy="357190"/>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46" name="Rounded Rectangle 45"/>
          <p:cNvSpPr/>
          <p:nvPr/>
        </p:nvSpPr>
        <p:spPr>
          <a:xfrm>
            <a:off x="5357818" y="3429000"/>
            <a:ext cx="1214446" cy="3143272"/>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smtClean="0">
                <a:cs typeface="B Titr" pitchFamily="2" charset="-78"/>
              </a:rPr>
              <a:t>مولّد شدن و دانش‌بنیان شدن</a:t>
            </a:r>
            <a:endParaRPr lang="fa-IR" dirty="0">
              <a:cs typeface="B Titr" pitchFamily="2" charset="-78"/>
            </a:endParaRPr>
          </a:p>
        </p:txBody>
      </p:sp>
      <p:sp>
        <p:nvSpPr>
          <p:cNvPr id="47" name="Isosceles Triangle 46"/>
          <p:cNvSpPr/>
          <p:nvPr/>
        </p:nvSpPr>
        <p:spPr>
          <a:xfrm flipV="1">
            <a:off x="4286248" y="2928934"/>
            <a:ext cx="642942" cy="357190"/>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48" name="Rounded Rectangle 47"/>
          <p:cNvSpPr/>
          <p:nvPr/>
        </p:nvSpPr>
        <p:spPr>
          <a:xfrm>
            <a:off x="4000496" y="3429000"/>
            <a:ext cx="1214446" cy="3143272"/>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smtClean="0">
                <a:cs typeface="B Titr" pitchFamily="2" charset="-78"/>
              </a:rPr>
              <a:t>مردمی کردن اقتصاد و تصدّیگری نکردن دولت</a:t>
            </a:r>
            <a:endParaRPr lang="fa-IR" dirty="0">
              <a:cs typeface="B Titr" pitchFamily="2" charset="-78"/>
            </a:endParaRPr>
          </a:p>
        </p:txBody>
      </p:sp>
      <p:sp>
        <p:nvSpPr>
          <p:cNvPr id="49" name="Isosceles Triangle 48"/>
          <p:cNvSpPr/>
          <p:nvPr/>
        </p:nvSpPr>
        <p:spPr>
          <a:xfrm flipV="1">
            <a:off x="2928926" y="2928934"/>
            <a:ext cx="642942" cy="357190"/>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50" name="Rounded Rectangle 49"/>
          <p:cNvSpPr/>
          <p:nvPr/>
        </p:nvSpPr>
        <p:spPr>
          <a:xfrm>
            <a:off x="2643174" y="3429000"/>
            <a:ext cx="1214446" cy="3143272"/>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smtClean="0">
                <a:cs typeface="B Titr" pitchFamily="2" charset="-78"/>
              </a:rPr>
              <a:t>برون‌گرایی با استفاده از ظرفیّتها</a:t>
            </a:r>
            <a:endParaRPr lang="fa-IR" dirty="0">
              <a:cs typeface="B Titr" pitchFamily="2" charset="-78"/>
            </a:endParaRPr>
          </a:p>
        </p:txBody>
      </p:sp>
      <p:sp>
        <p:nvSpPr>
          <p:cNvPr id="51" name="Isosceles Triangle 50"/>
          <p:cNvSpPr/>
          <p:nvPr/>
        </p:nvSpPr>
        <p:spPr>
          <a:xfrm flipV="1">
            <a:off x="1571604" y="2928934"/>
            <a:ext cx="642942" cy="357190"/>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52" name="Rounded Rectangle 51"/>
          <p:cNvSpPr/>
          <p:nvPr/>
        </p:nvSpPr>
        <p:spPr>
          <a:xfrm>
            <a:off x="1285852" y="3429000"/>
            <a:ext cx="1214446" cy="3143272"/>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smtClean="0">
                <a:cs typeface="B Titr" pitchFamily="2" charset="-78"/>
              </a:rPr>
              <a:t>سپردن کار به دست یک مجموعه‌ی جوان و دانا و مؤمن و مسلّط بر دانسته‌های اقتصادی</a:t>
            </a:r>
            <a:endParaRPr lang="fa-IR" dirty="0">
              <a:cs typeface="B Titr" pitchFamily="2" charset="-78"/>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42" y="6021288"/>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10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2000"/>
                                        <p:tgtEl>
                                          <p:spTgt spid="43"/>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2500"/>
                            </p:stCondLst>
                            <p:childTnLst>
                              <p:par>
                                <p:cTn id="34" presetID="22" presetClass="entr" presetSubtype="1" fill="hold" grpId="0" nodeType="afterEffect">
                                  <p:stCondLst>
                                    <p:cond delay="150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20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up)">
                                      <p:cBhvr>
                                        <p:cTn id="41" dur="2000"/>
                                        <p:tgtEl>
                                          <p:spTgt spid="45"/>
                                        </p:tgtEl>
                                      </p:cBhvr>
                                    </p:animEffect>
                                  </p:childTnLst>
                                </p:cTn>
                              </p:par>
                            </p:childTnLst>
                          </p:cTn>
                        </p:par>
                        <p:par>
                          <p:cTn id="42" fill="hold">
                            <p:stCondLst>
                              <p:cond delay="2000"/>
                            </p:stCondLst>
                            <p:childTnLst>
                              <p:par>
                                <p:cTn id="43" presetID="53"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2500"/>
                            </p:stCondLst>
                            <p:childTnLst>
                              <p:par>
                                <p:cTn id="49" presetID="22" presetClass="entr" presetSubtype="1" fill="hold" grpId="0" nodeType="afterEffect">
                                  <p:stCondLst>
                                    <p:cond delay="150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20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up)">
                                      <p:cBhvr>
                                        <p:cTn id="56" dur="2000"/>
                                        <p:tgtEl>
                                          <p:spTgt spid="47"/>
                                        </p:tgtEl>
                                      </p:cBhvr>
                                    </p:animEffect>
                                  </p:childTnLst>
                                </p:cTn>
                              </p:par>
                            </p:childTnLst>
                          </p:cTn>
                        </p:par>
                        <p:par>
                          <p:cTn id="57" fill="hold">
                            <p:stCondLst>
                              <p:cond delay="2000"/>
                            </p:stCondLst>
                            <p:childTnLst>
                              <p:par>
                                <p:cTn id="58" presetID="53" presetClass="entr" presetSubtype="0" fill="hold" nodeType="afterEffect">
                                  <p:stCondLst>
                                    <p:cond delay="15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up)">
                                      <p:cBhvr>
                                        <p:cTn id="66" dur="20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2000"/>
                                        <p:tgtEl>
                                          <p:spTgt spid="49"/>
                                        </p:tgtEl>
                                      </p:cBhvr>
                                    </p:animEffect>
                                  </p:childTnLst>
                                </p:cTn>
                              </p:par>
                            </p:childTnLst>
                          </p:cTn>
                        </p:par>
                        <p:par>
                          <p:cTn id="72" fill="hold">
                            <p:stCondLst>
                              <p:cond delay="2000"/>
                            </p:stCondLst>
                            <p:childTnLst>
                              <p:par>
                                <p:cTn id="73" presetID="53" presetClass="entr" presetSubtype="0" fill="hold" nodeType="afterEffect">
                                  <p:stCondLst>
                                    <p:cond delay="150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par>
                          <p:cTn id="78" fill="hold">
                            <p:stCondLst>
                              <p:cond delay="4000"/>
                            </p:stCondLst>
                            <p:childTnLst>
                              <p:par>
                                <p:cTn id="79" presetID="22" presetClass="entr" presetSubtype="1"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20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up)">
                                      <p:cBhvr>
                                        <p:cTn id="86" dur="2000"/>
                                        <p:tgtEl>
                                          <p:spTgt spid="51"/>
                                        </p:tgtEl>
                                      </p:cBhvr>
                                    </p:animEffect>
                                  </p:childTnLst>
                                </p:cTn>
                              </p:par>
                            </p:childTnLst>
                          </p:cTn>
                        </p:par>
                        <p:par>
                          <p:cTn id="87" fill="hold">
                            <p:stCondLst>
                              <p:cond delay="2000"/>
                            </p:stCondLst>
                            <p:childTnLst>
                              <p:par>
                                <p:cTn id="88" presetID="53" presetClass="entr" presetSubtype="0" fill="hold" nodeType="afterEffect">
                                  <p:stCondLst>
                                    <p:cond delay="1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childTnLst>
                          </p:cTn>
                        </p:par>
                        <p:par>
                          <p:cTn id="93" fill="hold">
                            <p:stCondLst>
                              <p:cond delay="4000"/>
                            </p:stCondLst>
                            <p:childTnLst>
                              <p:par>
                                <p:cTn id="94" presetID="22" presetClass="entr" presetSubtype="1"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up)">
                                      <p:cBhvr>
                                        <p:cTn id="96"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b="-15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31192" y="142852"/>
            <a:ext cx="8312774" cy="1309659"/>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16" name="Flowchart: Alternate Process 15"/>
          <p:cNvSpPr/>
          <p:nvPr/>
        </p:nvSpPr>
        <p:spPr>
          <a:xfrm rot="5400000">
            <a:off x="6178513" y="4065328"/>
            <a:ext cx="844301" cy="43278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4000" b="1" dirty="0" smtClean="0">
                <a:ln w="1905"/>
                <a:solidFill>
                  <a:srgbClr val="C00000"/>
                </a:solidFill>
                <a:effectLst>
                  <a:innerShdw blurRad="69850" dist="43180" dir="5400000">
                    <a:srgbClr val="000000">
                      <a:alpha val="65000"/>
                    </a:srgbClr>
                  </a:innerShdw>
                </a:effectLst>
                <a:cs typeface="B Titr" pitchFamily="2" charset="-78"/>
              </a:rPr>
              <a:t>عدالت و مبارزه با فساد</a:t>
            </a:r>
          </a:p>
        </p:txBody>
      </p:sp>
      <p:sp>
        <p:nvSpPr>
          <p:cNvPr id="21" name="Flowchart: Alternate Process 20"/>
          <p:cNvSpPr/>
          <p:nvPr/>
        </p:nvSpPr>
        <p:spPr>
          <a:xfrm rot="20716525">
            <a:off x="484502" y="2474419"/>
            <a:ext cx="5715072" cy="350046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4800" dirty="0" smtClean="0">
                <a:solidFill>
                  <a:srgbClr val="002060"/>
                </a:solidFill>
                <a:cs typeface="B Titr" pitchFamily="2" charset="-78"/>
              </a:rPr>
              <a:t>عدالت و مبارزه با فساد،‌لازم و ملزوم یکدیگرند.</a:t>
            </a:r>
            <a:endParaRPr lang="fa-IR" sz="4800" dirty="0">
              <a:solidFill>
                <a:srgbClr val="002060"/>
              </a:solidFill>
            </a:endParaRPr>
          </a:p>
        </p:txBody>
      </p:sp>
      <p:sp>
        <p:nvSpPr>
          <p:cNvPr id="22" name="Flowchart: Alternate Process 21"/>
          <p:cNvSpPr/>
          <p:nvPr/>
        </p:nvSpPr>
        <p:spPr>
          <a:xfrm rot="20716525">
            <a:off x="484502" y="2474419"/>
            <a:ext cx="5715072" cy="350046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3600" dirty="0" smtClean="0">
                <a:solidFill>
                  <a:srgbClr val="002060"/>
                </a:solidFill>
                <a:cs typeface="B Titr" pitchFamily="2" charset="-78"/>
              </a:rPr>
              <a:t>دستگاهی کارآمد با نگاهی تیزبین و رفتاری قاطع در قوای سه گانه حضور دائم داشته باشد و به معنای واقعی با فساد مبارزه کند.</a:t>
            </a:r>
            <a:endParaRPr lang="fa-IR" sz="3600" dirty="0">
              <a:solidFill>
                <a:srgbClr val="002060"/>
              </a:solidFill>
            </a:endParaRPr>
          </a:p>
        </p:txBody>
      </p:sp>
      <p:sp>
        <p:nvSpPr>
          <p:cNvPr id="23" name="Flowchart: Alternate Process 22"/>
          <p:cNvSpPr/>
          <p:nvPr/>
        </p:nvSpPr>
        <p:spPr>
          <a:xfrm rot="20716525">
            <a:off x="484502" y="2474419"/>
            <a:ext cx="5715072" cy="350046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3600" dirty="0" smtClean="0">
                <a:solidFill>
                  <a:srgbClr val="002060"/>
                </a:solidFill>
                <a:cs typeface="B Titr" pitchFamily="2" charset="-78"/>
              </a:rPr>
              <a:t>نسبت فساد در میان کارگزاران جمهوری اسلامی در مقایسه با بسیاری از حکومت‌ها بسی کمتر است، ولی حتّی آنچه هست غیرقابل قبول است.</a:t>
            </a:r>
            <a:endParaRPr lang="fa-IR" sz="3600" dirty="0">
              <a:solidFill>
                <a:srgbClr val="002060"/>
              </a:solidFill>
            </a:endParaRPr>
          </a:p>
        </p:txBody>
      </p:sp>
      <p:sp>
        <p:nvSpPr>
          <p:cNvPr id="24" name="Flowchart: Alternate Process 23"/>
          <p:cNvSpPr/>
          <p:nvPr/>
        </p:nvSpPr>
        <p:spPr>
          <a:xfrm rot="20716525">
            <a:off x="484502" y="2474419"/>
            <a:ext cx="5715072" cy="350046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4800" dirty="0" smtClean="0">
                <a:solidFill>
                  <a:srgbClr val="002060"/>
                </a:solidFill>
                <a:cs typeface="B Titr" pitchFamily="2" charset="-78"/>
              </a:rPr>
              <a:t>آنچه تاکنون شده با آنچه باید میشده و بشود، دارای فاصله‌‌ای ژرف است.</a:t>
            </a:r>
            <a:endParaRPr lang="fa-IR" sz="4800" dirty="0">
              <a:solidFill>
                <a:srgbClr val="002060"/>
              </a:solidFill>
            </a:endParaRPr>
          </a:p>
        </p:txBody>
      </p:sp>
      <p:sp>
        <p:nvSpPr>
          <p:cNvPr id="25" name="Flowchart: Alternate Process 24"/>
          <p:cNvSpPr/>
          <p:nvPr/>
        </p:nvSpPr>
        <p:spPr>
          <a:xfrm rot="20716525">
            <a:off x="484502" y="2474419"/>
            <a:ext cx="5715072" cy="350046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4800" dirty="0" smtClean="0">
                <a:solidFill>
                  <a:srgbClr val="002060"/>
                </a:solidFill>
                <a:cs typeface="B Titr" pitchFamily="2" charset="-78"/>
              </a:rPr>
              <a:t>دلهای مسئولان به طور دائم باید برای رفع محرومیّتها بتپد.</a:t>
            </a:r>
            <a:endParaRPr lang="fa-IR" sz="4800" dirty="0">
              <a:solidFill>
                <a:srgbClr val="002060"/>
              </a:solidFill>
            </a:endParaRPr>
          </a:p>
        </p:txBody>
      </p:sp>
      <p:sp>
        <p:nvSpPr>
          <p:cNvPr id="26" name="Flowchart: Alternate Process 25"/>
          <p:cNvSpPr/>
          <p:nvPr/>
        </p:nvSpPr>
        <p:spPr>
          <a:xfrm rot="20716525">
            <a:off x="484502" y="2474419"/>
            <a:ext cx="5715072" cy="350046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3600" dirty="0" smtClean="0">
                <a:solidFill>
                  <a:srgbClr val="002060"/>
                </a:solidFill>
                <a:cs typeface="B Titr" pitchFamily="2" charset="-78"/>
              </a:rPr>
              <a:t>کسب ثروت مورد تشویق است، امّا تبعیض در توزیع منابع عمومی و ویژه‌خواری و مدارا با فریبگران اقتصادی بشدّت ممنوع است.</a:t>
            </a:r>
            <a:endParaRPr lang="fa-IR" sz="3600" dirty="0">
              <a:solidFill>
                <a:srgbClr val="002060"/>
              </a:solidFill>
            </a:endParaRPr>
          </a:p>
        </p:txBody>
      </p:sp>
      <p:sp>
        <p:nvSpPr>
          <p:cNvPr id="27" name="Flowchart: Alternate Process 26"/>
          <p:cNvSpPr/>
          <p:nvPr/>
        </p:nvSpPr>
        <p:spPr>
          <a:xfrm rot="20716525">
            <a:off x="484502" y="2474419"/>
            <a:ext cx="5715072" cy="350046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p3d extrusionH="57150">
              <a:bevelT w="38100" h="38100"/>
            </a:sp3d>
          </a:bodyPr>
          <a:lstStyle/>
          <a:p>
            <a:pPr algn="ctr"/>
            <a:r>
              <a:rPr lang="fa-IR" sz="5400" dirty="0" smtClean="0">
                <a:solidFill>
                  <a:srgbClr val="002060"/>
                </a:solidFill>
                <a:cs typeface="B Titr" pitchFamily="2" charset="-78"/>
              </a:rPr>
              <a:t>غفلت از قشرهای نیازمند حمایت، مورد قبول نیست.</a:t>
            </a:r>
            <a:endParaRPr lang="fa-IR" sz="5400" dirty="0">
              <a:solidFill>
                <a:srgbClr val="002060"/>
              </a:solidFill>
            </a:endParaRPr>
          </a:p>
        </p:txBody>
      </p:sp>
      <p:pic>
        <p:nvPicPr>
          <p:cNvPr id="11" name="Picture 10" descr="اتل.jpg"/>
          <p:cNvPicPr>
            <a:picLocks noChangeAspect="1"/>
          </p:cNvPicPr>
          <p:nvPr/>
        </p:nvPicPr>
        <p:blipFill>
          <a:blip r:embed="rId3"/>
          <a:stretch>
            <a:fillRect/>
          </a:stretch>
        </p:blipFill>
        <p:spPr>
          <a:xfrm>
            <a:off x="6424644" y="1571612"/>
            <a:ext cx="2647950" cy="3929090"/>
          </a:xfrm>
          <a:prstGeom prst="rect">
            <a:avLst/>
          </a:prstGeom>
          <a:ln>
            <a:noFill/>
          </a:ln>
          <a:effectLst>
            <a:softEdge rad="112500"/>
          </a:effectLst>
        </p:spPr>
      </p:pic>
      <p:pic>
        <p:nvPicPr>
          <p:cNvPr id="12" name="Picture 11" descr="بلرذد.jpg"/>
          <p:cNvPicPr>
            <a:picLocks noChangeAspect="1"/>
          </p:cNvPicPr>
          <p:nvPr/>
        </p:nvPicPr>
        <p:blipFill>
          <a:blip r:embed="rId4"/>
          <a:stretch>
            <a:fillRect/>
          </a:stretch>
        </p:blipFill>
        <p:spPr>
          <a:xfrm>
            <a:off x="6429388" y="1714488"/>
            <a:ext cx="2643174" cy="3714776"/>
          </a:xfrm>
          <a:prstGeom prst="rect">
            <a:avLst/>
          </a:prstGeom>
          <a:ln>
            <a:noFill/>
          </a:ln>
          <a:effectLst>
            <a:softEdge rad="112500"/>
          </a:effectLst>
        </p:spPr>
      </p:pic>
      <p:pic>
        <p:nvPicPr>
          <p:cNvPr id="13" name="Picture 12" descr="اتلنتال.jpg"/>
          <p:cNvPicPr>
            <a:picLocks noChangeAspect="1"/>
          </p:cNvPicPr>
          <p:nvPr/>
        </p:nvPicPr>
        <p:blipFill>
          <a:blip r:embed="rId5"/>
          <a:stretch>
            <a:fillRect/>
          </a:stretch>
        </p:blipFill>
        <p:spPr>
          <a:xfrm>
            <a:off x="6429388" y="1428736"/>
            <a:ext cx="2714612" cy="4071966"/>
          </a:xfrm>
          <a:prstGeom prst="rect">
            <a:avLst/>
          </a:prstGeom>
          <a:ln>
            <a:noFill/>
          </a:ln>
          <a:effectLst>
            <a:softEdge rad="112500"/>
          </a:effectLst>
        </p:spPr>
      </p:pic>
      <p:pic>
        <p:nvPicPr>
          <p:cNvPr id="14" name="Picture 13" descr="39.jpg"/>
          <p:cNvPicPr>
            <a:picLocks noChangeAspect="1"/>
          </p:cNvPicPr>
          <p:nvPr/>
        </p:nvPicPr>
        <p:blipFill>
          <a:blip r:embed="rId6"/>
          <a:stretch>
            <a:fillRect/>
          </a:stretch>
        </p:blipFill>
        <p:spPr>
          <a:xfrm>
            <a:off x="6286500" y="1357298"/>
            <a:ext cx="2857500" cy="4143404"/>
          </a:xfrm>
          <a:prstGeom prst="rect">
            <a:avLst/>
          </a:prstGeom>
          <a:ln>
            <a:noFill/>
          </a:ln>
          <a:effectLst>
            <a:softEdge rad="112500"/>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42" y="6021288"/>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000" fill="hold"/>
                                        <p:tgtEl>
                                          <p:spTgt spid="21"/>
                                        </p:tgtEl>
                                        <p:attrNameLst>
                                          <p:attrName>ppt_w</p:attrName>
                                        </p:attrNameLst>
                                      </p:cBhvr>
                                      <p:tavLst>
                                        <p:tav tm="0">
                                          <p:val>
                                            <p:fltVal val="0"/>
                                          </p:val>
                                        </p:tav>
                                        <p:tav tm="100000">
                                          <p:val>
                                            <p:strVal val="#ppt_w"/>
                                          </p:val>
                                        </p:tav>
                                      </p:tavLst>
                                    </p:anim>
                                    <p:anim calcmode="lin" valueType="num">
                                      <p:cBhvr>
                                        <p:cTn id="20" dur="2000" fill="hold"/>
                                        <p:tgtEl>
                                          <p:spTgt spid="21"/>
                                        </p:tgtEl>
                                        <p:attrNameLst>
                                          <p:attrName>ppt_h</p:attrName>
                                        </p:attrNameLst>
                                      </p:cBhvr>
                                      <p:tavLst>
                                        <p:tav tm="0">
                                          <p:val>
                                            <p:fltVal val="0"/>
                                          </p:val>
                                        </p:tav>
                                        <p:tav tm="100000">
                                          <p:val>
                                            <p:strVal val="#ppt_h"/>
                                          </p:val>
                                        </p:tav>
                                      </p:tavLst>
                                    </p:anim>
                                    <p:animEffect transition="in" filter="fade">
                                      <p:cBhvr>
                                        <p:cTn id="21" dur="2000"/>
                                        <p:tgtEl>
                                          <p:spTgt spid="21"/>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000" fill="hold"/>
                                        <p:tgtEl>
                                          <p:spTgt spid="22"/>
                                        </p:tgtEl>
                                        <p:attrNameLst>
                                          <p:attrName>ppt_w</p:attrName>
                                        </p:attrNameLst>
                                      </p:cBhvr>
                                      <p:tavLst>
                                        <p:tav tm="0">
                                          <p:val>
                                            <p:fltVal val="0"/>
                                          </p:val>
                                        </p:tav>
                                        <p:tav tm="100000">
                                          <p:val>
                                            <p:strVal val="#ppt_w"/>
                                          </p:val>
                                        </p:tav>
                                      </p:tavLst>
                                    </p:anim>
                                    <p:anim calcmode="lin" valueType="num">
                                      <p:cBhvr>
                                        <p:cTn id="33" dur="2000" fill="hold"/>
                                        <p:tgtEl>
                                          <p:spTgt spid="22"/>
                                        </p:tgtEl>
                                        <p:attrNameLst>
                                          <p:attrName>ppt_h</p:attrName>
                                        </p:attrNameLst>
                                      </p:cBhvr>
                                      <p:tavLst>
                                        <p:tav tm="0">
                                          <p:val>
                                            <p:fltVal val="0"/>
                                          </p:val>
                                        </p:tav>
                                        <p:tav tm="100000">
                                          <p:val>
                                            <p:strVal val="#ppt_h"/>
                                          </p:val>
                                        </p:tav>
                                      </p:tavLst>
                                    </p:anim>
                                    <p:animEffect transition="in" filter="fade">
                                      <p:cBhvr>
                                        <p:cTn id="34" dur="2000"/>
                                        <p:tgtEl>
                                          <p:spTgt spid="22"/>
                                        </p:tgtEl>
                                      </p:cBhvr>
                                    </p:animEffect>
                                  </p:childTnLst>
                                </p:cTn>
                              </p:par>
                            </p:childTnLst>
                          </p:cTn>
                        </p:par>
                        <p:par>
                          <p:cTn id="35" fill="hold">
                            <p:stCondLst>
                              <p:cond delay="2000"/>
                            </p:stCondLst>
                            <p:childTnLst>
                              <p:par>
                                <p:cTn id="36" presetID="53"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000" fill="hold"/>
                                        <p:tgtEl>
                                          <p:spTgt spid="23"/>
                                        </p:tgtEl>
                                        <p:attrNameLst>
                                          <p:attrName>ppt_w</p:attrName>
                                        </p:attrNameLst>
                                      </p:cBhvr>
                                      <p:tavLst>
                                        <p:tav tm="0">
                                          <p:val>
                                            <p:fltVal val="0"/>
                                          </p:val>
                                        </p:tav>
                                        <p:tav tm="100000">
                                          <p:val>
                                            <p:strVal val="#ppt_w"/>
                                          </p:val>
                                        </p:tav>
                                      </p:tavLst>
                                    </p:anim>
                                    <p:anim calcmode="lin" valueType="num">
                                      <p:cBhvr>
                                        <p:cTn id="46" dur="2000" fill="hold"/>
                                        <p:tgtEl>
                                          <p:spTgt spid="23"/>
                                        </p:tgtEl>
                                        <p:attrNameLst>
                                          <p:attrName>ppt_h</p:attrName>
                                        </p:attrNameLst>
                                      </p:cBhvr>
                                      <p:tavLst>
                                        <p:tav tm="0">
                                          <p:val>
                                            <p:fltVal val="0"/>
                                          </p:val>
                                        </p:tav>
                                        <p:tav tm="100000">
                                          <p:val>
                                            <p:strVal val="#ppt_h"/>
                                          </p:val>
                                        </p:tav>
                                      </p:tavLst>
                                    </p:anim>
                                    <p:animEffect transition="in" filter="fade">
                                      <p:cBhvr>
                                        <p:cTn id="47" dur="2000"/>
                                        <p:tgtEl>
                                          <p:spTgt spid="23"/>
                                        </p:tgtEl>
                                      </p:cBhvr>
                                    </p:animEffect>
                                  </p:childTnLst>
                                </p:cTn>
                              </p:par>
                            </p:childTnLst>
                          </p:cTn>
                        </p:par>
                        <p:par>
                          <p:cTn id="48" fill="hold">
                            <p:stCondLst>
                              <p:cond delay="2000"/>
                            </p:stCondLst>
                            <p:childTnLst>
                              <p:par>
                                <p:cTn id="49" presetID="53"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2000" fill="hold"/>
                                        <p:tgtEl>
                                          <p:spTgt spid="24"/>
                                        </p:tgtEl>
                                        <p:attrNameLst>
                                          <p:attrName>ppt_w</p:attrName>
                                        </p:attrNameLst>
                                      </p:cBhvr>
                                      <p:tavLst>
                                        <p:tav tm="0">
                                          <p:val>
                                            <p:fltVal val="0"/>
                                          </p:val>
                                        </p:tav>
                                        <p:tav tm="100000">
                                          <p:val>
                                            <p:strVal val="#ppt_w"/>
                                          </p:val>
                                        </p:tav>
                                      </p:tavLst>
                                    </p:anim>
                                    <p:anim calcmode="lin" valueType="num">
                                      <p:cBhvr>
                                        <p:cTn id="59" dur="2000" fill="hold"/>
                                        <p:tgtEl>
                                          <p:spTgt spid="24"/>
                                        </p:tgtEl>
                                        <p:attrNameLst>
                                          <p:attrName>ppt_h</p:attrName>
                                        </p:attrNameLst>
                                      </p:cBhvr>
                                      <p:tavLst>
                                        <p:tav tm="0">
                                          <p:val>
                                            <p:fltVal val="0"/>
                                          </p:val>
                                        </p:tav>
                                        <p:tav tm="100000">
                                          <p:val>
                                            <p:strVal val="#ppt_h"/>
                                          </p:val>
                                        </p:tav>
                                      </p:tavLst>
                                    </p:anim>
                                    <p:animEffect transition="in" filter="fade">
                                      <p:cBhvr>
                                        <p:cTn id="60" dur="20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2000" fill="hold"/>
                                        <p:tgtEl>
                                          <p:spTgt spid="25"/>
                                        </p:tgtEl>
                                        <p:attrNameLst>
                                          <p:attrName>ppt_w</p:attrName>
                                        </p:attrNameLst>
                                      </p:cBhvr>
                                      <p:tavLst>
                                        <p:tav tm="0">
                                          <p:val>
                                            <p:fltVal val="0"/>
                                          </p:val>
                                        </p:tav>
                                        <p:tav tm="100000">
                                          <p:val>
                                            <p:strVal val="#ppt_w"/>
                                          </p:val>
                                        </p:tav>
                                      </p:tavLst>
                                    </p:anim>
                                    <p:anim calcmode="lin" valueType="num">
                                      <p:cBhvr>
                                        <p:cTn id="66" dur="2000" fill="hold"/>
                                        <p:tgtEl>
                                          <p:spTgt spid="25"/>
                                        </p:tgtEl>
                                        <p:attrNameLst>
                                          <p:attrName>ppt_h</p:attrName>
                                        </p:attrNameLst>
                                      </p:cBhvr>
                                      <p:tavLst>
                                        <p:tav tm="0">
                                          <p:val>
                                            <p:fltVal val="0"/>
                                          </p:val>
                                        </p:tav>
                                        <p:tav tm="100000">
                                          <p:val>
                                            <p:strVal val="#ppt_h"/>
                                          </p:val>
                                        </p:tav>
                                      </p:tavLst>
                                    </p:anim>
                                    <p:animEffect transition="in" filter="fade">
                                      <p:cBhvr>
                                        <p:cTn id="67" dur="2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2000" fill="hold"/>
                                        <p:tgtEl>
                                          <p:spTgt spid="26"/>
                                        </p:tgtEl>
                                        <p:attrNameLst>
                                          <p:attrName>ppt_w</p:attrName>
                                        </p:attrNameLst>
                                      </p:cBhvr>
                                      <p:tavLst>
                                        <p:tav tm="0">
                                          <p:val>
                                            <p:fltVal val="0"/>
                                          </p:val>
                                        </p:tav>
                                        <p:tav tm="100000">
                                          <p:val>
                                            <p:strVal val="#ppt_w"/>
                                          </p:val>
                                        </p:tav>
                                      </p:tavLst>
                                    </p:anim>
                                    <p:anim calcmode="lin" valueType="num">
                                      <p:cBhvr>
                                        <p:cTn id="73" dur="2000" fill="hold"/>
                                        <p:tgtEl>
                                          <p:spTgt spid="26"/>
                                        </p:tgtEl>
                                        <p:attrNameLst>
                                          <p:attrName>ppt_h</p:attrName>
                                        </p:attrNameLst>
                                      </p:cBhvr>
                                      <p:tavLst>
                                        <p:tav tm="0">
                                          <p:val>
                                            <p:fltVal val="0"/>
                                          </p:val>
                                        </p:tav>
                                        <p:tav tm="100000">
                                          <p:val>
                                            <p:strVal val="#ppt_h"/>
                                          </p:val>
                                        </p:tav>
                                      </p:tavLst>
                                    </p:anim>
                                    <p:animEffect transition="in" filter="fade">
                                      <p:cBhvr>
                                        <p:cTn id="74" dur="2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2000"/>
                            </p:stCondLst>
                            <p:childTnLst>
                              <p:par>
                                <p:cTn id="83" presetID="53"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b="-15000"/>
          </a:stretch>
        </a:blipFill>
        <a:effectLst/>
      </p:bgPr>
    </p:bg>
    <p:spTree>
      <p:nvGrpSpPr>
        <p:cNvPr id="1" name=""/>
        <p:cNvGrpSpPr/>
        <p:nvPr/>
      </p:nvGrpSpPr>
      <p:grpSpPr>
        <a:xfrm>
          <a:off x="0" y="0"/>
          <a:ext cx="0" cy="0"/>
          <a:chOff x="0" y="0"/>
          <a:chExt cx="0" cy="0"/>
        </a:xfrm>
      </p:grpSpPr>
      <p:pic>
        <p:nvPicPr>
          <p:cNvPr id="7" name="Picture 6" descr="ذبزرذد.jpg"/>
          <p:cNvPicPr>
            <a:picLocks noChangeAspect="1"/>
          </p:cNvPicPr>
          <p:nvPr/>
        </p:nvPicPr>
        <p:blipFill>
          <a:blip r:embed="rId3"/>
          <a:stretch>
            <a:fillRect/>
          </a:stretch>
        </p:blipFill>
        <p:spPr>
          <a:xfrm>
            <a:off x="1071538" y="4310074"/>
            <a:ext cx="6572296" cy="2047884"/>
          </a:xfrm>
          <a:prstGeom prst="rect">
            <a:avLst/>
          </a:prstGeom>
          <a:ln>
            <a:noFill/>
          </a:ln>
          <a:effectLst>
            <a:softEdge rad="112500"/>
          </a:effectLst>
        </p:spPr>
      </p:pic>
      <p:pic>
        <p:nvPicPr>
          <p:cNvPr id="6" name="Picture 5" descr="نتالبیلاتنم.jpg"/>
          <p:cNvPicPr>
            <a:picLocks noChangeAspect="1"/>
          </p:cNvPicPr>
          <p:nvPr/>
        </p:nvPicPr>
        <p:blipFill>
          <a:blip r:embed="rId4"/>
          <a:stretch>
            <a:fillRect/>
          </a:stretch>
        </p:blipFill>
        <p:spPr>
          <a:xfrm>
            <a:off x="1071538" y="1857364"/>
            <a:ext cx="6643734" cy="2000264"/>
          </a:xfrm>
          <a:prstGeom prst="rect">
            <a:avLst/>
          </a:prstGeom>
          <a:ln>
            <a:noFill/>
          </a:ln>
          <a:effectLst>
            <a:softEdge rad="112500"/>
          </a:effectLst>
        </p:spPr>
      </p:pic>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16" name="Flowchart: Alternate Process 15"/>
          <p:cNvSpPr/>
          <p:nvPr/>
        </p:nvSpPr>
        <p:spPr>
          <a:xfrm>
            <a:off x="7929586" y="1643050"/>
            <a:ext cx="1000132" cy="4857784"/>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vert270" rtlCol="1" anchor="ctr"/>
          <a:lstStyle/>
          <a:p>
            <a:pPr algn="ctr"/>
            <a:r>
              <a:rPr lang="fa-IR" sz="4000" b="1" dirty="0" smtClean="0">
                <a:ln w="1905"/>
                <a:solidFill>
                  <a:srgbClr val="0070C0"/>
                </a:solidFill>
                <a:effectLst>
                  <a:innerShdw blurRad="69850" dist="43180" dir="5400000">
                    <a:srgbClr val="000000">
                      <a:alpha val="65000"/>
                    </a:srgbClr>
                  </a:innerShdw>
                </a:effectLst>
                <a:cs typeface="B Titr" pitchFamily="2" charset="-78"/>
              </a:rPr>
              <a:t>استقلال و آزادی</a:t>
            </a:r>
          </a:p>
        </p:txBody>
      </p:sp>
      <p:sp>
        <p:nvSpPr>
          <p:cNvPr id="11" name="Rounded Rectangle 10"/>
          <p:cNvSpPr/>
          <p:nvPr/>
        </p:nvSpPr>
        <p:spPr>
          <a:xfrm>
            <a:off x="1000100" y="1643050"/>
            <a:ext cx="6786610" cy="2286016"/>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3200" b="1" dirty="0" smtClean="0">
                <a:ln w="11430"/>
                <a:solidFill>
                  <a:srgbClr val="002060"/>
                </a:solidFill>
                <a:effectLst>
                  <a:outerShdw blurRad="80000" dist="40000" dir="5040000" algn="tl">
                    <a:srgbClr val="000000">
                      <a:alpha val="30000"/>
                    </a:srgbClr>
                  </a:outerShdw>
                </a:effectLst>
                <a:cs typeface="B Titr" pitchFamily="2" charset="-78"/>
              </a:rPr>
              <a:t>استقلال ملّی به معنی آزادی ملّت از زورگویی سلطه‌گران جهان است؛ ولی نباید به معنی زندانی کردن سیاست و اقتصاد کشور در میان مرزهای خود باشد.</a:t>
            </a:r>
          </a:p>
        </p:txBody>
      </p:sp>
      <p:sp>
        <p:nvSpPr>
          <p:cNvPr id="12" name="Rounded Rectangle 11"/>
          <p:cNvSpPr/>
          <p:nvPr/>
        </p:nvSpPr>
        <p:spPr>
          <a:xfrm>
            <a:off x="1000100" y="4214818"/>
            <a:ext cx="6786610" cy="2286016"/>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3200" b="1" dirty="0" smtClean="0">
                <a:ln w="11430"/>
                <a:solidFill>
                  <a:srgbClr val="002060"/>
                </a:solidFill>
                <a:effectLst>
                  <a:outerShdw blurRad="80000" dist="40000" dir="5040000" algn="tl">
                    <a:srgbClr val="000000">
                      <a:alpha val="30000"/>
                    </a:srgbClr>
                  </a:outerShdw>
                </a:effectLst>
                <a:cs typeface="B Titr" pitchFamily="2" charset="-78"/>
              </a:rPr>
              <a:t>آزادی اجتماعی به معنای حقّ تصمیم‌گیری و عمل کردن و اندیشیدن برای افراد جامعه است؛ ولی نباید در تقابل با اخلاق و قانون و ارزشهای الهی و حقوق عمومی باشد.</a:t>
            </a:r>
            <a:endParaRPr lang="fa-IR" sz="3200" b="1" dirty="0">
              <a:ln w="11430"/>
              <a:solidFill>
                <a:srgbClr val="002060"/>
              </a:solidFill>
              <a:effectLst>
                <a:outerShdw blurRad="80000" dist="40000" dir="5040000" algn="tl">
                  <a:srgbClr val="000000">
                    <a:alpha val="30000"/>
                  </a:srgbClr>
                </a:outerShdw>
              </a:effectLst>
              <a:cs typeface="B Titr" pitchFamily="2" charset="-78"/>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42" y="6021288"/>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2000"/>
                                        <p:tgtEl>
                                          <p:spTgt spid="11"/>
                                        </p:tgtEl>
                                      </p:cBhvr>
                                    </p:animEffect>
                                  </p:childTnLst>
                                </p:cTn>
                              </p:par>
                            </p:childTnLst>
                          </p:cTn>
                        </p:par>
                        <p:par>
                          <p:cTn id="20" fill="hold">
                            <p:stCondLst>
                              <p:cond delay="2000"/>
                            </p:stCondLst>
                            <p:childTnLst>
                              <p:par>
                                <p:cTn id="21" presetID="53" presetClass="entr" presetSubtype="0" fill="hold" nodeType="afterEffect">
                                  <p:stCondLst>
                                    <p:cond delay="1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2000"/>
                                        <p:tgtEl>
                                          <p:spTgt spid="12"/>
                                        </p:tgtEl>
                                      </p:cBhvr>
                                    </p:animEffect>
                                  </p:childTnLst>
                                </p:cTn>
                              </p:par>
                            </p:childTnLst>
                          </p:cTn>
                        </p:par>
                        <p:par>
                          <p:cTn id="31" fill="hold">
                            <p:stCondLst>
                              <p:cond delay="2000"/>
                            </p:stCondLst>
                            <p:childTnLst>
                              <p:par>
                                <p:cTn id="32" presetID="53" presetClass="entr" presetSubtype="0" fill="hold" nodeType="afterEffect">
                                  <p:stCondLst>
                                    <p:cond delay="1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b="-15000"/>
          </a:stretch>
        </a:blipFill>
        <a:effectLst/>
      </p:bgPr>
    </p:bg>
    <p:spTree>
      <p:nvGrpSpPr>
        <p:cNvPr id="1" name=""/>
        <p:cNvGrpSpPr/>
        <p:nvPr/>
      </p:nvGrpSpPr>
      <p:grpSpPr>
        <a:xfrm>
          <a:off x="0" y="0"/>
          <a:ext cx="0" cy="0"/>
          <a:chOff x="0" y="0"/>
          <a:chExt cx="0" cy="0"/>
        </a:xfrm>
      </p:grpSpPr>
      <p:pic>
        <p:nvPicPr>
          <p:cNvPr id="12" name="Picture 11" descr="یبلراذدئو.jpg"/>
          <p:cNvPicPr>
            <a:picLocks noChangeAspect="1"/>
          </p:cNvPicPr>
          <p:nvPr/>
        </p:nvPicPr>
        <p:blipFill>
          <a:blip r:embed="rId3"/>
          <a:stretch>
            <a:fillRect/>
          </a:stretch>
        </p:blipFill>
        <p:spPr>
          <a:xfrm>
            <a:off x="714348" y="4286256"/>
            <a:ext cx="2338386" cy="2500306"/>
          </a:xfrm>
          <a:prstGeom prst="rect">
            <a:avLst/>
          </a:prstGeom>
          <a:ln>
            <a:noFill/>
          </a:ln>
          <a:effectLst>
            <a:softEdge rad="112500"/>
          </a:effectLst>
        </p:spPr>
      </p:pic>
      <p:pic>
        <p:nvPicPr>
          <p:cNvPr id="11" name="Picture 10" descr="اتیدئو.jpg"/>
          <p:cNvPicPr>
            <a:picLocks noChangeAspect="1"/>
          </p:cNvPicPr>
          <p:nvPr/>
        </p:nvPicPr>
        <p:blipFill>
          <a:blip r:embed="rId4"/>
          <a:stretch>
            <a:fillRect/>
          </a:stretch>
        </p:blipFill>
        <p:spPr>
          <a:xfrm>
            <a:off x="3428993" y="4357694"/>
            <a:ext cx="2214578" cy="2214578"/>
          </a:xfrm>
          <a:prstGeom prst="rect">
            <a:avLst/>
          </a:prstGeom>
          <a:ln>
            <a:noFill/>
          </a:ln>
          <a:effectLst>
            <a:softEdge rad="112500"/>
          </a:effectLst>
        </p:spPr>
      </p:pic>
      <p:pic>
        <p:nvPicPr>
          <p:cNvPr id="10" name="Picture 9" descr="بلاتتنن.jpg"/>
          <p:cNvPicPr>
            <a:picLocks noChangeAspect="1"/>
          </p:cNvPicPr>
          <p:nvPr/>
        </p:nvPicPr>
        <p:blipFill>
          <a:blip r:embed="rId5"/>
          <a:stretch>
            <a:fillRect/>
          </a:stretch>
        </p:blipFill>
        <p:spPr>
          <a:xfrm>
            <a:off x="6215074" y="4347968"/>
            <a:ext cx="2243134" cy="2367180"/>
          </a:xfrm>
          <a:prstGeom prst="rect">
            <a:avLst/>
          </a:prstGeom>
          <a:ln>
            <a:noFill/>
          </a:ln>
          <a:effectLst>
            <a:softEdge rad="112500"/>
          </a:effectLst>
        </p:spPr>
      </p:pic>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6" name="Flowchart: Terminator 5"/>
          <p:cNvSpPr/>
          <p:nvPr/>
        </p:nvSpPr>
        <p:spPr>
          <a:xfrm>
            <a:off x="1000100" y="1357298"/>
            <a:ext cx="7358114" cy="571504"/>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b="1" dirty="0" smtClean="0">
                <a:ln w="1905"/>
                <a:solidFill>
                  <a:srgbClr val="C00000"/>
                </a:solidFill>
                <a:effectLst>
                  <a:innerShdw blurRad="69850" dist="43180" dir="5400000">
                    <a:srgbClr val="000000">
                      <a:alpha val="65000"/>
                    </a:srgbClr>
                  </a:innerShdw>
                </a:effectLst>
                <a:cs typeface="B Titr" pitchFamily="2" charset="-78"/>
              </a:rPr>
              <a:t>عزّت ملّی و روابط خارجی و مرزبندی با دشمن</a:t>
            </a:r>
          </a:p>
        </p:txBody>
      </p:sp>
      <p:sp>
        <p:nvSpPr>
          <p:cNvPr id="42" name="Flowchart: Terminator 41"/>
          <p:cNvSpPr/>
          <p:nvPr/>
        </p:nvSpPr>
        <p:spPr>
          <a:xfrm>
            <a:off x="1000100" y="2786058"/>
            <a:ext cx="7286676" cy="642942"/>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پدیده‌های جهانی که تحقّق یافته یا در آستانه‌‌ی ظهورند:</a:t>
            </a:r>
          </a:p>
        </p:txBody>
      </p:sp>
      <p:sp>
        <p:nvSpPr>
          <p:cNvPr id="43" name="Isosceles Triangle 42"/>
          <p:cNvSpPr/>
          <p:nvPr/>
        </p:nvSpPr>
        <p:spPr>
          <a:xfrm flipV="1">
            <a:off x="4143372" y="2071678"/>
            <a:ext cx="928694" cy="571504"/>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6" name="Isosceles Triangle 15"/>
          <p:cNvSpPr/>
          <p:nvPr/>
        </p:nvSpPr>
        <p:spPr>
          <a:xfrm flipV="1">
            <a:off x="4143372" y="3571876"/>
            <a:ext cx="928694" cy="571504"/>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7" name="Rounded Rectangle 16"/>
          <p:cNvSpPr/>
          <p:nvPr/>
        </p:nvSpPr>
        <p:spPr>
          <a:xfrm>
            <a:off x="6072198" y="4214842"/>
            <a:ext cx="2500330" cy="2571744"/>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dirty="0" smtClean="0">
                <a:solidFill>
                  <a:srgbClr val="002060"/>
                </a:solidFill>
                <a:cs typeface="B Titr" pitchFamily="2" charset="-78"/>
              </a:rPr>
              <a:t>تحرّک جدید نهضت بیداری اسلامی بر اساس الگوی مقاومت در برابر سلطه‌ی آمریکا و صهیونیسم</a:t>
            </a:r>
            <a:endParaRPr lang="fa-IR" sz="2000" dirty="0">
              <a:solidFill>
                <a:srgbClr val="002060"/>
              </a:solidFill>
              <a:cs typeface="B Titr" pitchFamily="2" charset="-78"/>
            </a:endParaRPr>
          </a:p>
        </p:txBody>
      </p:sp>
      <p:sp>
        <p:nvSpPr>
          <p:cNvPr id="18" name="Rounded Rectangle 17"/>
          <p:cNvSpPr/>
          <p:nvPr/>
        </p:nvSpPr>
        <p:spPr>
          <a:xfrm>
            <a:off x="3357554" y="4214818"/>
            <a:ext cx="2500330" cy="2571744"/>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dirty="0" smtClean="0">
                <a:solidFill>
                  <a:srgbClr val="002060"/>
                </a:solidFill>
                <a:cs typeface="B Titr" pitchFamily="2" charset="-78"/>
              </a:rPr>
              <a:t>شکست سیاست‌های آمریکا در منطقه‌ی غرب آسیا و زمین‌گیر شدن همکاران خائن آنها در منطقه</a:t>
            </a:r>
            <a:endParaRPr lang="fa-IR" sz="2000" dirty="0">
              <a:solidFill>
                <a:srgbClr val="002060"/>
              </a:solidFill>
              <a:cs typeface="B Titr" pitchFamily="2" charset="-78"/>
            </a:endParaRPr>
          </a:p>
        </p:txBody>
      </p:sp>
      <p:sp>
        <p:nvSpPr>
          <p:cNvPr id="19" name="Rounded Rectangle 18"/>
          <p:cNvSpPr/>
          <p:nvPr/>
        </p:nvSpPr>
        <p:spPr>
          <a:xfrm>
            <a:off x="642910" y="4214818"/>
            <a:ext cx="2500330" cy="2571744"/>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dirty="0" smtClean="0">
                <a:solidFill>
                  <a:srgbClr val="002060"/>
                </a:solidFill>
                <a:cs typeface="B Titr" pitchFamily="2" charset="-78"/>
              </a:rPr>
              <a:t>گسترش حضور قدرتمندانه‌ی سیاسی جمهوری اسلامی در غرب آسیا و بازتاب وسیع آن در سراسر جهان سلطه</a:t>
            </a:r>
            <a:endParaRPr lang="fa-IR" sz="2000" dirty="0">
              <a:solidFill>
                <a:srgbClr val="002060"/>
              </a:solidFill>
              <a:cs typeface="B Titr" pitchFamily="2" charset="-78"/>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42" y="6021288"/>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20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1000"/>
                                        <p:tgtEl>
                                          <p:spTgt spid="4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childTnLst>
                          </p:cTn>
                        </p:par>
                        <p:par>
                          <p:cTn id="37" fill="hold">
                            <p:stCondLst>
                              <p:cond delay="1000"/>
                            </p:stCondLst>
                            <p:childTnLst>
                              <p:par>
                                <p:cTn id="38" presetID="22" presetClass="entr" presetSubtype="1" fill="hold" grpId="0" nodeType="afterEffect">
                                  <p:stCondLst>
                                    <p:cond delay="150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Effect transition="in" filter="fade">
                                      <p:cBhvr>
                                        <p:cTn id="47" dur="1000"/>
                                        <p:tgtEl>
                                          <p:spTgt spid="11"/>
                                        </p:tgtEl>
                                      </p:cBhvr>
                                    </p:animEffect>
                                  </p:childTnLst>
                                </p:cTn>
                              </p:par>
                            </p:childTnLst>
                          </p:cTn>
                        </p:par>
                        <p:par>
                          <p:cTn id="48" fill="hold">
                            <p:stCondLst>
                              <p:cond delay="1000"/>
                            </p:stCondLst>
                            <p:childTnLst>
                              <p:par>
                                <p:cTn id="49" presetID="22" presetClass="entr" presetSubtype="1" fill="hold" grpId="0" nodeType="afterEffect">
                                  <p:stCondLst>
                                    <p:cond delay="150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1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1" fill="hold" grpId="0" nodeType="afterEffect">
                                  <p:stCondLst>
                                    <p:cond delay="200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2" grpId="0" animBg="1"/>
      <p:bldP spid="43"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b="-15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6" name="Flowchart: Terminator 5"/>
          <p:cNvSpPr/>
          <p:nvPr/>
        </p:nvSpPr>
        <p:spPr>
          <a:xfrm>
            <a:off x="1000100" y="1357298"/>
            <a:ext cx="7358114" cy="571504"/>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b="1" dirty="0" smtClean="0">
                <a:ln w="1905"/>
                <a:solidFill>
                  <a:srgbClr val="C00000"/>
                </a:solidFill>
                <a:effectLst>
                  <a:innerShdw blurRad="69850" dist="43180" dir="5400000">
                    <a:srgbClr val="000000">
                      <a:alpha val="65000"/>
                    </a:srgbClr>
                  </a:innerShdw>
                </a:effectLst>
                <a:cs typeface="B Titr" pitchFamily="2" charset="-78"/>
              </a:rPr>
              <a:t>عزّت ملّی و روابط خارجی و مرزبندی با دشمن</a:t>
            </a:r>
          </a:p>
        </p:txBody>
      </p:sp>
      <p:sp>
        <p:nvSpPr>
          <p:cNvPr id="42" name="Flowchart: Terminator 41"/>
          <p:cNvSpPr/>
          <p:nvPr/>
        </p:nvSpPr>
        <p:spPr>
          <a:xfrm>
            <a:off x="1000100" y="2786058"/>
            <a:ext cx="7286676" cy="642942"/>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وظایف دولت جمهوری اسلامی:</a:t>
            </a:r>
          </a:p>
        </p:txBody>
      </p:sp>
      <p:sp>
        <p:nvSpPr>
          <p:cNvPr id="43" name="Isosceles Triangle 42"/>
          <p:cNvSpPr/>
          <p:nvPr/>
        </p:nvSpPr>
        <p:spPr>
          <a:xfrm flipV="1">
            <a:off x="4143372" y="2071678"/>
            <a:ext cx="928694" cy="571504"/>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6" name="Isosceles Triangle 15"/>
          <p:cNvSpPr/>
          <p:nvPr/>
        </p:nvSpPr>
        <p:spPr>
          <a:xfrm flipV="1">
            <a:off x="4143372" y="3571876"/>
            <a:ext cx="928694" cy="571504"/>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1" name="Rounded Rectangle 10"/>
          <p:cNvSpPr/>
          <p:nvPr/>
        </p:nvSpPr>
        <p:spPr>
          <a:xfrm>
            <a:off x="7358082" y="4214818"/>
            <a:ext cx="1214446" cy="24288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400" dirty="0" smtClean="0">
                <a:solidFill>
                  <a:schemeClr val="accent6">
                    <a:lumMod val="50000"/>
                  </a:schemeClr>
                </a:solidFill>
                <a:cs typeface="B Titr" pitchFamily="2" charset="-78"/>
              </a:rPr>
              <a:t>مرزبندی خود را با آمریکا و تعدادی از دولتهای اروپایی با دقّت حفظ کند.</a:t>
            </a:r>
            <a:endParaRPr lang="fa-IR" sz="1400" dirty="0">
              <a:solidFill>
                <a:schemeClr val="accent6">
                  <a:lumMod val="50000"/>
                </a:schemeClr>
              </a:solidFill>
              <a:cs typeface="B Titr" pitchFamily="2" charset="-78"/>
            </a:endParaRPr>
          </a:p>
        </p:txBody>
      </p:sp>
      <p:sp>
        <p:nvSpPr>
          <p:cNvPr id="12" name="Rounded Rectangle 11"/>
          <p:cNvSpPr/>
          <p:nvPr/>
        </p:nvSpPr>
        <p:spPr>
          <a:xfrm>
            <a:off x="6000760" y="4214818"/>
            <a:ext cx="1214446" cy="24288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400" dirty="0" smtClean="0">
                <a:solidFill>
                  <a:schemeClr val="accent6">
                    <a:lumMod val="50000"/>
                  </a:schemeClr>
                </a:solidFill>
                <a:cs typeface="B Titr" pitchFamily="2" charset="-78"/>
              </a:rPr>
              <a:t>از ارزشهای انقلابی و ملّی، یک گام هم عقب‌نشینی نکند.</a:t>
            </a:r>
            <a:endParaRPr lang="fa-IR" sz="1400" dirty="0">
              <a:solidFill>
                <a:schemeClr val="accent6">
                  <a:lumMod val="50000"/>
                </a:schemeClr>
              </a:solidFill>
              <a:cs typeface="B Titr" pitchFamily="2" charset="-78"/>
            </a:endParaRPr>
          </a:p>
        </p:txBody>
      </p:sp>
      <p:sp>
        <p:nvSpPr>
          <p:cNvPr id="13" name="Rounded Rectangle 12"/>
          <p:cNvSpPr/>
          <p:nvPr/>
        </p:nvSpPr>
        <p:spPr>
          <a:xfrm>
            <a:off x="4643438" y="4214818"/>
            <a:ext cx="1214446" cy="24288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400" dirty="0" smtClean="0">
                <a:solidFill>
                  <a:schemeClr val="accent6">
                    <a:lumMod val="50000"/>
                  </a:schemeClr>
                </a:solidFill>
                <a:cs typeface="B Titr" pitchFamily="2" charset="-78"/>
              </a:rPr>
              <a:t>از تهدیدهای آنان نهراسد.</a:t>
            </a:r>
            <a:endParaRPr lang="fa-IR" sz="1400" dirty="0">
              <a:solidFill>
                <a:schemeClr val="accent6">
                  <a:lumMod val="50000"/>
                </a:schemeClr>
              </a:solidFill>
              <a:cs typeface="B Titr" pitchFamily="2" charset="-78"/>
            </a:endParaRPr>
          </a:p>
        </p:txBody>
      </p:sp>
      <p:sp>
        <p:nvSpPr>
          <p:cNvPr id="14" name="Rounded Rectangle 13"/>
          <p:cNvSpPr/>
          <p:nvPr/>
        </p:nvSpPr>
        <p:spPr>
          <a:xfrm>
            <a:off x="3286116" y="4214818"/>
            <a:ext cx="1214446" cy="24288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400" dirty="0" smtClean="0">
                <a:solidFill>
                  <a:schemeClr val="accent6">
                    <a:lumMod val="50000"/>
                  </a:schemeClr>
                </a:solidFill>
                <a:cs typeface="B Titr" pitchFamily="2" charset="-78"/>
              </a:rPr>
              <a:t>عزّت کشور و ملّت خود را در نظر داشته باشد.</a:t>
            </a:r>
            <a:endParaRPr lang="fa-IR" sz="1400" dirty="0">
              <a:solidFill>
                <a:schemeClr val="accent6">
                  <a:lumMod val="50000"/>
                </a:schemeClr>
              </a:solidFill>
              <a:cs typeface="B Titr" pitchFamily="2" charset="-78"/>
            </a:endParaRPr>
          </a:p>
        </p:txBody>
      </p:sp>
      <p:sp>
        <p:nvSpPr>
          <p:cNvPr id="15" name="Rounded Rectangle 14"/>
          <p:cNvSpPr/>
          <p:nvPr/>
        </p:nvSpPr>
        <p:spPr>
          <a:xfrm>
            <a:off x="1928794" y="4214818"/>
            <a:ext cx="1214446" cy="24288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400" dirty="0" smtClean="0">
                <a:solidFill>
                  <a:schemeClr val="accent6">
                    <a:lumMod val="50000"/>
                  </a:schemeClr>
                </a:solidFill>
                <a:cs typeface="B Titr" pitchFamily="2" charset="-78"/>
              </a:rPr>
              <a:t>حکیمانه و مصلحت‌جویانه و از موضع انقلابی، مشکلات قابل حل خود را با آنان حل کند.</a:t>
            </a:r>
            <a:endParaRPr lang="fa-IR" sz="1400" dirty="0">
              <a:solidFill>
                <a:schemeClr val="accent6">
                  <a:lumMod val="50000"/>
                </a:schemeClr>
              </a:solidFill>
              <a:cs typeface="B Titr" pitchFamily="2" charset="-78"/>
            </a:endParaRPr>
          </a:p>
        </p:txBody>
      </p:sp>
      <p:sp>
        <p:nvSpPr>
          <p:cNvPr id="20" name="Rounded Rectangle 19"/>
          <p:cNvSpPr/>
          <p:nvPr/>
        </p:nvSpPr>
        <p:spPr>
          <a:xfrm>
            <a:off x="571472" y="4214818"/>
            <a:ext cx="1214446" cy="24288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400" dirty="0" smtClean="0">
                <a:solidFill>
                  <a:schemeClr val="accent6">
                    <a:lumMod val="50000"/>
                  </a:schemeClr>
                </a:solidFill>
                <a:cs typeface="B Titr" pitchFamily="2" charset="-78"/>
              </a:rPr>
              <a:t>در مورد آمریکا، حلّ هیچ مشکلی متصوّر نیست و مذاکره با آن جز زیان مادّی و معنوی نخواهد داشت.</a:t>
            </a:r>
            <a:endParaRPr lang="fa-IR" sz="1400" dirty="0">
              <a:solidFill>
                <a:schemeClr val="accent6">
                  <a:lumMod val="50000"/>
                </a:schemeClr>
              </a:solidFill>
              <a:cs typeface="B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20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1000"/>
                                        <p:tgtEl>
                                          <p:spTgt spid="4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2" grpId="0" animBg="1"/>
      <p:bldP spid="43" grpId="0" animBg="1"/>
      <p:bldP spid="16" grpId="0" animBg="1"/>
      <p:bldP spid="11" grpId="0" animBg="1"/>
      <p:bldP spid="12" grpId="0" animBg="1"/>
      <p:bldP spid="13" grpId="0" animBg="1"/>
      <p:bldP spid="14" grpId="0" animBg="1"/>
      <p:bldP spid="15"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b="-15000"/>
          </a:stretch>
        </a:blipFill>
        <a:effectLst/>
      </p:bgPr>
    </p:bg>
    <p:spTree>
      <p:nvGrpSpPr>
        <p:cNvPr id="1" name=""/>
        <p:cNvGrpSpPr/>
        <p:nvPr/>
      </p:nvGrpSpPr>
      <p:grpSpPr>
        <a:xfrm>
          <a:off x="0" y="0"/>
          <a:ext cx="0" cy="0"/>
          <a:chOff x="0" y="0"/>
          <a:chExt cx="0" cy="0"/>
        </a:xfrm>
      </p:grpSpPr>
      <p:pic>
        <p:nvPicPr>
          <p:cNvPr id="7" name="Picture 6" descr="48.jpg"/>
          <p:cNvPicPr>
            <a:picLocks noChangeAspect="1"/>
          </p:cNvPicPr>
          <p:nvPr/>
        </p:nvPicPr>
        <p:blipFill>
          <a:blip r:embed="rId3"/>
          <a:stretch>
            <a:fillRect/>
          </a:stretch>
        </p:blipFill>
        <p:spPr>
          <a:xfrm>
            <a:off x="1357290" y="3000372"/>
            <a:ext cx="6429420" cy="3200974"/>
          </a:xfrm>
          <a:prstGeom prst="rect">
            <a:avLst/>
          </a:prstGeom>
          <a:ln>
            <a:noFill/>
          </a:ln>
          <a:effectLst>
            <a:softEdge rad="112500"/>
          </a:effectLst>
        </p:spPr>
      </p:pic>
      <p:sp>
        <p:nvSpPr>
          <p:cNvPr id="3" name="Title 2"/>
          <p:cNvSpPr>
            <a:spLocks noGrp="1"/>
          </p:cNvSpPr>
          <p:nvPr>
            <p:ph type="ctrTitle"/>
          </p:nvPr>
        </p:nvSpPr>
        <p:spPr>
          <a:xfrm>
            <a:off x="0" y="-24"/>
            <a:ext cx="9144000" cy="1470025"/>
          </a:xfrm>
        </p:spPr>
        <p:txBody>
          <a:bodyPr>
            <a:noAutofit/>
          </a:bodyPr>
          <a:lstStyle/>
          <a:p>
            <a:r>
              <a:rPr lang="fa-IR"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B Titr" pitchFamily="2" charset="-78"/>
              </a:rPr>
              <a:t>توصیه‌هایی برای ایجاد تمدّن نوین اسلامی و آمادگی برای طلوع خورشید ولایت عظمی (عج)</a:t>
            </a:r>
          </a:p>
        </p:txBody>
      </p:sp>
      <p:sp>
        <p:nvSpPr>
          <p:cNvPr id="6" name="Flowchart: Terminator 5"/>
          <p:cNvSpPr/>
          <p:nvPr/>
        </p:nvSpPr>
        <p:spPr>
          <a:xfrm>
            <a:off x="1000100" y="1357298"/>
            <a:ext cx="7358114" cy="571504"/>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b="1" dirty="0" smtClean="0">
                <a:ln w="1905"/>
                <a:solidFill>
                  <a:srgbClr val="C00000"/>
                </a:solidFill>
                <a:effectLst>
                  <a:innerShdw blurRad="69850" dist="43180" dir="5400000">
                    <a:srgbClr val="000000">
                      <a:alpha val="65000"/>
                    </a:srgbClr>
                  </a:innerShdw>
                </a:effectLst>
                <a:cs typeface="B Titr" pitchFamily="2" charset="-78"/>
              </a:rPr>
              <a:t>سبک زندگی</a:t>
            </a:r>
          </a:p>
        </p:txBody>
      </p:sp>
      <p:sp>
        <p:nvSpPr>
          <p:cNvPr id="42" name="Flowchart: Terminator 41"/>
          <p:cNvSpPr/>
          <p:nvPr/>
        </p:nvSpPr>
        <p:spPr>
          <a:xfrm>
            <a:off x="1000100" y="2786058"/>
            <a:ext cx="7286676" cy="364333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cs typeface="B Titr" pitchFamily="2" charset="-78"/>
              </a:rPr>
              <a:t>تلاش غرب در ترویج سبک زندگی غربی، زیانهای بی‌جبرانی به کشور و ملّت زده است؛ مقابله با آن، جهادی همه‌جانبه و هوشمندانه میطلبد که چشم امید در آن، به جوانها است.</a:t>
            </a:r>
          </a:p>
        </p:txBody>
      </p:sp>
      <p:sp>
        <p:nvSpPr>
          <p:cNvPr id="43" name="Isosceles Triangle 42"/>
          <p:cNvSpPr/>
          <p:nvPr/>
        </p:nvSpPr>
        <p:spPr>
          <a:xfrm flipV="1">
            <a:off x="4143372" y="2071678"/>
            <a:ext cx="928694" cy="571504"/>
          </a:xfrm>
          <a:prstGeom prst="triangle">
            <a:avLst>
              <a:gd name="adj" fmla="val 518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2" y="6021288"/>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20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1" fill="hold" grpId="0" nodeType="afterEffect">
                                  <p:stCondLst>
                                    <p:cond delay="150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b="-14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71536" y="530215"/>
            <a:ext cx="5786478" cy="1470025"/>
          </a:xfrm>
        </p:spPr>
        <p:txBody>
          <a:bodyPr>
            <a:normAutofit/>
          </a:bodyPr>
          <a:lstStyle/>
          <a:p>
            <a:r>
              <a:rPr lang="fa-IR" sz="6600" b="1" dirty="0" smtClean="0">
                <a:solidFill>
                  <a:schemeClr val="bg1"/>
                </a:solidFill>
                <a:latin typeface="Agency FB" pitchFamily="34" charset="0"/>
                <a:cs typeface="B Titr" pitchFamily="2" charset="-78"/>
              </a:rPr>
              <a:t>گام دوم انقلاب</a:t>
            </a:r>
            <a:endParaRPr lang="fa-IR" sz="6600" dirty="0">
              <a:solidFill>
                <a:schemeClr val="bg1"/>
              </a:solidFill>
              <a:latin typeface="Agency FB" pitchFamily="34" charset="0"/>
              <a:cs typeface="B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 name="Picture 7" descr="upload57fe053172.gif"/>
          <p:cNvPicPr>
            <a:picLocks noChangeAspect="1"/>
          </p:cNvPicPr>
          <p:nvPr/>
        </p:nvPicPr>
        <p:blipFill>
          <a:blip r:embed="rId2"/>
          <a:stretch>
            <a:fillRect/>
          </a:stretch>
        </p:blipFill>
        <p:spPr>
          <a:xfrm rot="20629516">
            <a:off x="720080" y="1651961"/>
            <a:ext cx="7715304" cy="42148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965" y="2996952"/>
            <a:ext cx="3359533" cy="287449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9000" r="-2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072066" y="0"/>
            <a:ext cx="2557426" cy="1470025"/>
          </a:xfrm>
        </p:spPr>
        <p:txBody>
          <a:bodyPr>
            <a:scene3d>
              <a:camera prst="orthographicFront"/>
              <a:lightRig rig="flat" dir="tl">
                <a:rot lat="0" lon="0" rev="6600000"/>
              </a:lightRig>
            </a:scene3d>
            <a:sp3d extrusionH="25400" contourW="8890">
              <a:bevelT w="38100" h="31750" prst="convex"/>
              <a:contourClr>
                <a:schemeClr val="accent2">
                  <a:shade val="75000"/>
                </a:schemeClr>
              </a:contourClr>
            </a:sp3d>
          </a:bodyPr>
          <a:lstStyle/>
          <a:p>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مقدمه</a:t>
            </a:r>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7" name="Rounded Rectangle 6"/>
          <p:cNvSpPr/>
          <p:nvPr/>
        </p:nvSpPr>
        <p:spPr>
          <a:xfrm>
            <a:off x="428596" y="571480"/>
            <a:ext cx="5214974" cy="6072230"/>
          </a:xfrm>
          <a:prstGeom prst="roundRect">
            <a:avLst/>
          </a:prstGeom>
          <a:solidFill>
            <a:srgbClr val="1767A9"/>
          </a:solidFill>
        </p:spPr>
        <p:style>
          <a:lnRef idx="0">
            <a:schemeClr val="accent1"/>
          </a:lnRef>
          <a:fillRef idx="3">
            <a:schemeClr val="accent1"/>
          </a:fillRef>
          <a:effectRef idx="3">
            <a:schemeClr val="accent1"/>
          </a:effectRef>
          <a:fontRef idx="minor">
            <a:schemeClr val="lt1"/>
          </a:fontRef>
        </p:style>
        <p:txBody>
          <a:bodyPr rtlCol="1" anchor="ctr"/>
          <a:lstStyle/>
          <a:p>
            <a:pPr algn="justLow"/>
            <a:r>
              <a:rPr lang="fa-IR" dirty="0" smtClean="0">
                <a:cs typeface="B Titr" pitchFamily="2" charset="-78"/>
              </a:rPr>
              <a:t>انقلاب اسلامی ایران در حالی چهلمین سالگرد پیروزی خود را پشت سر گذاشت و قدم به دهه‌ی پنجم حیات خود نهاد که دشمنان مستکبرش گمان‌های باطلی علیه او در سر داشتند، اما دوستانش در سراسر جهان، امیدوارانه آن را در گذر از چالش‌ها و به دست آوردن پیشرفت‌های خیره‌کننده، همواره سربلند دیده‌اند.</a:t>
            </a:r>
          </a:p>
          <a:p>
            <a:pPr algn="justLow"/>
            <a:r>
              <a:rPr lang="fa-IR" dirty="0" smtClean="0">
                <a:cs typeface="B Titr" pitchFamily="2" charset="-78"/>
              </a:rPr>
              <a:t>در چنین نقطه‌ی عطفی، رهبر حکیم انقلاب اسلامی با صدور «بیانیه‌ی گام دوم انقلاب» و برای ادامه‌ی این راه روشن، به تبیین دستاوردهای شگرف چهار دهه‌ی گذشته پرداخته و توصیه‌هایی اساسی به‌منظور «جهاد بزرگ برای ساختن ایران اسلامی بزرگ» ارائه فرموده‌اند.</a:t>
            </a:r>
          </a:p>
          <a:p>
            <a:pPr algn="justLow"/>
            <a:r>
              <a:rPr lang="fa-IR" dirty="0" smtClean="0">
                <a:cs typeface="B Titr" pitchFamily="2" charset="-78"/>
              </a:rPr>
              <a:t>بیانیه‌ی «گام دوم انقلاب» تجدید مَطلعی است خطاب به ملت ایران و به‌ویژه جوانان که به‌مثابه منشوری برای «دومین مرحله‌ی خودسازی، جامعه‌پردازی و تمدن‌سازی» خواهد بود و «فصل جدید زندگی جمهوری اسلامی» را رقم خواهد زد.</a:t>
            </a:r>
          </a:p>
          <a:p>
            <a:pPr algn="justLow"/>
            <a:r>
              <a:rPr lang="fa-IR" dirty="0" smtClean="0">
                <a:cs typeface="B Titr" pitchFamily="2" charset="-78"/>
              </a:rPr>
              <a:t>این گام دوم، انقلاب را «به آرمان بزرگش که ایجاد تمدن نوین اسلامی و آمادگی برای طلوع خورشید ولایت عظمی (ارواحنا فداه) هست» نزدیک خواهد کرد.</a:t>
            </a:r>
          </a:p>
          <a:p>
            <a:pPr algn="ctr"/>
            <a:endParaRPr lang="fa-I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89269"/>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42910" y="-24"/>
            <a:ext cx="7772400" cy="1071570"/>
          </a:xfrm>
        </p:spPr>
        <p:txBody>
          <a:bodyPr>
            <a:scene3d>
              <a:camera prst="orthographicFront"/>
              <a:lightRig rig="threePt" dir="t"/>
            </a:scene3d>
            <a:sp3d extrusionH="57150">
              <a:bevelT w="38100" h="38100"/>
            </a:sp3d>
          </a:bodyPr>
          <a:lstStyle/>
          <a:p>
            <a:r>
              <a:rPr lang="fa-IR" b="1" dirty="0" smtClean="0">
                <a:solidFill>
                  <a:srgbClr val="C00000"/>
                </a:solidFill>
                <a:cs typeface="B Titr" pitchFamily="2" charset="-78"/>
              </a:rPr>
              <a:t>سرگذشت چهل‌ساله‌ی انقلاب اسلامی</a:t>
            </a:r>
            <a:endParaRPr lang="fa-IR" dirty="0">
              <a:solidFill>
                <a:srgbClr val="C00000"/>
              </a:solidFill>
              <a:cs typeface="B Titr" pitchFamily="2" charset="-78"/>
            </a:endParaRPr>
          </a:p>
        </p:txBody>
      </p:sp>
      <p:graphicFrame>
        <p:nvGraphicFramePr>
          <p:cNvPr id="6" name="Diagram 5"/>
          <p:cNvGraphicFramePr/>
          <p:nvPr/>
        </p:nvGraphicFramePr>
        <p:xfrm>
          <a:off x="214282" y="1000108"/>
          <a:ext cx="864399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8f096abef1c84b031550e510893c2d4d_L.jpg"/>
          <p:cNvPicPr>
            <a:picLocks noChangeAspect="1"/>
          </p:cNvPicPr>
          <p:nvPr/>
        </p:nvPicPr>
        <p:blipFill>
          <a:blip r:embed="rId8"/>
          <a:stretch>
            <a:fillRect/>
          </a:stretch>
        </p:blipFill>
        <p:spPr>
          <a:xfrm>
            <a:off x="2587778" y="2014780"/>
            <a:ext cx="3929070" cy="2619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3456.jpg"/>
          <p:cNvPicPr>
            <a:picLocks noChangeAspect="1"/>
          </p:cNvPicPr>
          <p:nvPr/>
        </p:nvPicPr>
        <p:blipFill>
          <a:blip r:embed="rId9"/>
          <a:stretch>
            <a:fillRect/>
          </a:stretch>
        </p:blipFill>
        <p:spPr>
          <a:xfrm>
            <a:off x="2571736" y="2000240"/>
            <a:ext cx="3929090"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1234.jpg"/>
          <p:cNvPicPr>
            <a:picLocks noChangeAspect="1"/>
          </p:cNvPicPr>
          <p:nvPr/>
        </p:nvPicPr>
        <p:blipFill>
          <a:blip r:embed="rId10"/>
          <a:stretch>
            <a:fillRect/>
          </a:stretch>
        </p:blipFill>
        <p:spPr>
          <a:xfrm>
            <a:off x="2571736" y="2000240"/>
            <a:ext cx="3929090"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بلات.jpg"/>
          <p:cNvPicPr>
            <a:picLocks noChangeAspect="1"/>
          </p:cNvPicPr>
          <p:nvPr/>
        </p:nvPicPr>
        <p:blipFill>
          <a:blip r:embed="rId11"/>
          <a:stretch>
            <a:fillRect/>
          </a:stretch>
        </p:blipFill>
        <p:spPr>
          <a:xfrm>
            <a:off x="2571736" y="2000240"/>
            <a:ext cx="3857652"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139111191101110515_21981.jpg"/>
          <p:cNvPicPr>
            <a:picLocks noChangeAspect="1"/>
          </p:cNvPicPr>
          <p:nvPr/>
        </p:nvPicPr>
        <p:blipFill>
          <a:blip r:embed="rId12"/>
          <a:stretch>
            <a:fillRect/>
          </a:stretch>
        </p:blipFill>
        <p:spPr>
          <a:xfrm>
            <a:off x="2571736" y="2000240"/>
            <a:ext cx="3929090"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10" y="53351"/>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1000"/>
                                  </p:stCondLst>
                                  <p:childTnLst>
                                    <p:set>
                                      <p:cBhvr>
                                        <p:cTn id="13" dur="1" fill="hold">
                                          <p:stCondLst>
                                            <p:cond delay="0"/>
                                          </p:stCondLst>
                                        </p:cTn>
                                        <p:tgtEl>
                                          <p:spTgt spid="6">
                                            <p:graphicEl>
                                              <a:dgm id="{06794CAE-A86D-4D50-A58C-0B0279FD0D6D}"/>
                                            </p:graphicEl>
                                          </p:spTgt>
                                        </p:tgtEl>
                                        <p:attrNameLst>
                                          <p:attrName>style.visibility</p:attrName>
                                        </p:attrNameLst>
                                      </p:cBhvr>
                                      <p:to>
                                        <p:strVal val="visible"/>
                                      </p:to>
                                    </p:set>
                                    <p:animEffect transition="in" filter="wipe(up)">
                                      <p:cBhvr>
                                        <p:cTn id="14" dur="2000"/>
                                        <p:tgtEl>
                                          <p:spTgt spid="6">
                                            <p:graphicEl>
                                              <a:dgm id="{06794CAE-A86D-4D50-A58C-0B0279FD0D6D}"/>
                                            </p:graphicEl>
                                          </p:spTgt>
                                        </p:tgtEl>
                                      </p:cBhvr>
                                    </p:animEffect>
                                  </p:childTnLst>
                                </p:cTn>
                              </p:par>
                            </p:childTnLst>
                          </p:cTn>
                        </p:par>
                        <p:par>
                          <p:cTn id="15" fill="hold">
                            <p:stCondLst>
                              <p:cond delay="3000"/>
                            </p:stCondLst>
                            <p:childTnLst>
                              <p:par>
                                <p:cTn id="16" presetID="53"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1000"/>
                                  </p:stCondLst>
                                  <p:childTnLst>
                                    <p:set>
                                      <p:cBhvr>
                                        <p:cTn id="24" dur="1" fill="hold">
                                          <p:stCondLst>
                                            <p:cond delay="0"/>
                                          </p:stCondLst>
                                        </p:cTn>
                                        <p:tgtEl>
                                          <p:spTgt spid="6">
                                            <p:graphicEl>
                                              <a:dgm id="{EE0126B6-533A-4E6C-ABF6-9C8BBFF7FF83}"/>
                                            </p:graphicEl>
                                          </p:spTgt>
                                        </p:tgtEl>
                                        <p:attrNameLst>
                                          <p:attrName>style.visibility</p:attrName>
                                        </p:attrNameLst>
                                      </p:cBhvr>
                                      <p:to>
                                        <p:strVal val="visible"/>
                                      </p:to>
                                    </p:set>
                                    <p:animEffect transition="in" filter="wipe(up)">
                                      <p:cBhvr>
                                        <p:cTn id="25" dur="2000"/>
                                        <p:tgtEl>
                                          <p:spTgt spid="6">
                                            <p:graphicEl>
                                              <a:dgm id="{EE0126B6-533A-4E6C-ABF6-9C8BBFF7FF83}"/>
                                            </p:graphicEl>
                                          </p:spTgt>
                                        </p:tgtEl>
                                      </p:cBhvr>
                                    </p:animEffect>
                                  </p:childTnLst>
                                </p:cTn>
                              </p:par>
                              <p:par>
                                <p:cTn id="26" presetID="22" presetClass="entr" presetSubtype="1" fill="hold" grpId="0" nodeType="withEffect">
                                  <p:stCondLst>
                                    <p:cond delay="1000"/>
                                  </p:stCondLst>
                                  <p:childTnLst>
                                    <p:set>
                                      <p:cBhvr>
                                        <p:cTn id="27" dur="1" fill="hold">
                                          <p:stCondLst>
                                            <p:cond delay="0"/>
                                          </p:stCondLst>
                                        </p:cTn>
                                        <p:tgtEl>
                                          <p:spTgt spid="6">
                                            <p:graphicEl>
                                              <a:dgm id="{609887BC-28A9-4DA9-A561-31F03B0E6C9F}"/>
                                            </p:graphicEl>
                                          </p:spTgt>
                                        </p:tgtEl>
                                        <p:attrNameLst>
                                          <p:attrName>style.visibility</p:attrName>
                                        </p:attrNameLst>
                                      </p:cBhvr>
                                      <p:to>
                                        <p:strVal val="visible"/>
                                      </p:to>
                                    </p:set>
                                    <p:animEffect transition="in" filter="wipe(up)">
                                      <p:cBhvr>
                                        <p:cTn id="28" dur="2000"/>
                                        <p:tgtEl>
                                          <p:spTgt spid="6">
                                            <p:graphicEl>
                                              <a:dgm id="{609887BC-28A9-4DA9-A561-31F03B0E6C9F}"/>
                                            </p:graphicEl>
                                          </p:spTgt>
                                        </p:tgtEl>
                                      </p:cBhvr>
                                    </p:animEffect>
                                  </p:childTnLst>
                                </p:cTn>
                              </p:par>
                            </p:childTnLst>
                          </p:cTn>
                        </p:par>
                        <p:par>
                          <p:cTn id="29" fill="hold">
                            <p:stCondLst>
                              <p:cond delay="3000"/>
                            </p:stCondLst>
                            <p:childTnLst>
                              <p:par>
                                <p:cTn id="30" presetID="53"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1000"/>
                                  </p:stCondLst>
                                  <p:childTnLst>
                                    <p:set>
                                      <p:cBhvr>
                                        <p:cTn id="38" dur="1" fill="hold">
                                          <p:stCondLst>
                                            <p:cond delay="0"/>
                                          </p:stCondLst>
                                        </p:cTn>
                                        <p:tgtEl>
                                          <p:spTgt spid="6">
                                            <p:graphicEl>
                                              <a:dgm id="{08B354E9-169C-4440-BACB-4C59F9F64713}"/>
                                            </p:graphicEl>
                                          </p:spTgt>
                                        </p:tgtEl>
                                        <p:attrNameLst>
                                          <p:attrName>style.visibility</p:attrName>
                                        </p:attrNameLst>
                                      </p:cBhvr>
                                      <p:to>
                                        <p:strVal val="visible"/>
                                      </p:to>
                                    </p:set>
                                    <p:animEffect transition="in" filter="wipe(up)">
                                      <p:cBhvr>
                                        <p:cTn id="39" dur="2000"/>
                                        <p:tgtEl>
                                          <p:spTgt spid="6">
                                            <p:graphicEl>
                                              <a:dgm id="{08B354E9-169C-4440-BACB-4C59F9F64713}"/>
                                            </p:graphicEl>
                                          </p:spTgt>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6">
                                            <p:graphicEl>
                                              <a:dgm id="{885760FC-368B-4A95-A9EF-E4F0E8EB47F0}"/>
                                            </p:graphicEl>
                                          </p:spTgt>
                                        </p:tgtEl>
                                        <p:attrNameLst>
                                          <p:attrName>style.visibility</p:attrName>
                                        </p:attrNameLst>
                                      </p:cBhvr>
                                      <p:to>
                                        <p:strVal val="visible"/>
                                      </p:to>
                                    </p:set>
                                    <p:animEffect transition="in" filter="wipe(up)">
                                      <p:cBhvr>
                                        <p:cTn id="42" dur="2000"/>
                                        <p:tgtEl>
                                          <p:spTgt spid="6">
                                            <p:graphicEl>
                                              <a:dgm id="{885760FC-368B-4A95-A9EF-E4F0E8EB47F0}"/>
                                            </p:graphicEl>
                                          </p:spTgt>
                                        </p:tgtEl>
                                      </p:cBhvr>
                                    </p:animEffect>
                                  </p:childTnLst>
                                </p:cTn>
                              </p:par>
                            </p:childTnLst>
                          </p:cTn>
                        </p:par>
                        <p:par>
                          <p:cTn id="43" fill="hold">
                            <p:stCondLst>
                              <p:cond delay="3000"/>
                            </p:stCondLst>
                            <p:childTnLst>
                              <p:par>
                                <p:cTn id="44" presetID="53"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1000"/>
                                  </p:stCondLst>
                                  <p:childTnLst>
                                    <p:set>
                                      <p:cBhvr>
                                        <p:cTn id="52" dur="1" fill="hold">
                                          <p:stCondLst>
                                            <p:cond delay="0"/>
                                          </p:stCondLst>
                                        </p:cTn>
                                        <p:tgtEl>
                                          <p:spTgt spid="6">
                                            <p:graphicEl>
                                              <a:dgm id="{583532E6-23A4-4CD6-9ADA-81615667730A}"/>
                                            </p:graphicEl>
                                          </p:spTgt>
                                        </p:tgtEl>
                                        <p:attrNameLst>
                                          <p:attrName>style.visibility</p:attrName>
                                        </p:attrNameLst>
                                      </p:cBhvr>
                                      <p:to>
                                        <p:strVal val="visible"/>
                                      </p:to>
                                    </p:set>
                                    <p:animEffect transition="in" filter="wipe(up)">
                                      <p:cBhvr>
                                        <p:cTn id="53" dur="2000"/>
                                        <p:tgtEl>
                                          <p:spTgt spid="6">
                                            <p:graphicEl>
                                              <a:dgm id="{583532E6-23A4-4CD6-9ADA-81615667730A}"/>
                                            </p:graphicEl>
                                          </p:spTgt>
                                        </p:tgtEl>
                                      </p:cBhvr>
                                    </p:animEffect>
                                  </p:childTnLst>
                                </p:cTn>
                              </p:par>
                              <p:par>
                                <p:cTn id="54" presetID="22" presetClass="entr" presetSubtype="1" fill="hold" grpId="0" nodeType="withEffect">
                                  <p:stCondLst>
                                    <p:cond delay="1000"/>
                                  </p:stCondLst>
                                  <p:childTnLst>
                                    <p:set>
                                      <p:cBhvr>
                                        <p:cTn id="55" dur="1" fill="hold">
                                          <p:stCondLst>
                                            <p:cond delay="0"/>
                                          </p:stCondLst>
                                        </p:cTn>
                                        <p:tgtEl>
                                          <p:spTgt spid="6">
                                            <p:graphicEl>
                                              <a:dgm id="{5FA3EEC9-3AF4-482B-92A5-B3A93E146DD4}"/>
                                            </p:graphicEl>
                                          </p:spTgt>
                                        </p:tgtEl>
                                        <p:attrNameLst>
                                          <p:attrName>style.visibility</p:attrName>
                                        </p:attrNameLst>
                                      </p:cBhvr>
                                      <p:to>
                                        <p:strVal val="visible"/>
                                      </p:to>
                                    </p:set>
                                    <p:animEffect transition="in" filter="wipe(up)">
                                      <p:cBhvr>
                                        <p:cTn id="56" dur="2000"/>
                                        <p:tgtEl>
                                          <p:spTgt spid="6">
                                            <p:graphicEl>
                                              <a:dgm id="{5FA3EEC9-3AF4-482B-92A5-B3A93E146DD4}"/>
                                            </p:graphicEl>
                                          </p:spTgt>
                                        </p:tgtEl>
                                      </p:cBhvr>
                                    </p:animEffect>
                                  </p:childTnLst>
                                </p:cTn>
                              </p:par>
                            </p:childTnLst>
                          </p:cTn>
                        </p:par>
                        <p:par>
                          <p:cTn id="57" fill="hold">
                            <p:stCondLst>
                              <p:cond delay="3000"/>
                            </p:stCondLst>
                            <p:childTnLst>
                              <p:par>
                                <p:cTn id="58" presetID="53"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1000"/>
                                  </p:stCondLst>
                                  <p:childTnLst>
                                    <p:set>
                                      <p:cBhvr>
                                        <p:cTn id="66" dur="1" fill="hold">
                                          <p:stCondLst>
                                            <p:cond delay="0"/>
                                          </p:stCondLst>
                                        </p:cTn>
                                        <p:tgtEl>
                                          <p:spTgt spid="6">
                                            <p:graphicEl>
                                              <a:dgm id="{017C02E4-F2A3-4B7D-8488-993D3845E672}"/>
                                            </p:graphicEl>
                                          </p:spTgt>
                                        </p:tgtEl>
                                        <p:attrNameLst>
                                          <p:attrName>style.visibility</p:attrName>
                                        </p:attrNameLst>
                                      </p:cBhvr>
                                      <p:to>
                                        <p:strVal val="visible"/>
                                      </p:to>
                                    </p:set>
                                    <p:animEffect transition="in" filter="wipe(up)">
                                      <p:cBhvr>
                                        <p:cTn id="67" dur="2000"/>
                                        <p:tgtEl>
                                          <p:spTgt spid="6">
                                            <p:graphicEl>
                                              <a:dgm id="{017C02E4-F2A3-4B7D-8488-993D3845E672}"/>
                                            </p:graphicEl>
                                          </p:spTgt>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6">
                                            <p:graphicEl>
                                              <a:dgm id="{3C558742-6F03-4C33-A566-177AF8564939}"/>
                                            </p:graphicEl>
                                          </p:spTgt>
                                        </p:tgtEl>
                                        <p:attrNameLst>
                                          <p:attrName>style.visibility</p:attrName>
                                        </p:attrNameLst>
                                      </p:cBhvr>
                                      <p:to>
                                        <p:strVal val="visible"/>
                                      </p:to>
                                    </p:set>
                                    <p:animEffect transition="in" filter="wipe(up)">
                                      <p:cBhvr>
                                        <p:cTn id="70" dur="2000"/>
                                        <p:tgtEl>
                                          <p:spTgt spid="6">
                                            <p:graphicEl>
                                              <a:dgm id="{3C558742-6F03-4C33-A566-177AF8564939}"/>
                                            </p:graphicEl>
                                          </p:spTgt>
                                        </p:tgtEl>
                                      </p:cBhvr>
                                    </p:animEffect>
                                  </p:childTnLst>
                                </p:cTn>
                              </p:par>
                            </p:childTnLst>
                          </p:cTn>
                        </p:par>
                        <p:par>
                          <p:cTn id="71" fill="hold">
                            <p:stCondLst>
                              <p:cond delay="3000"/>
                            </p:stCondLst>
                            <p:childTnLst>
                              <p:par>
                                <p:cTn id="72" presetID="53" presetClass="entr" presetSubtype="0"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fltVal val="0"/>
                                          </p:val>
                                        </p:tav>
                                        <p:tav tm="100000">
                                          <p:val>
                                            <p:strVal val="#ppt_h"/>
                                          </p:val>
                                        </p:tav>
                                      </p:tavLst>
                                    </p:anim>
                                    <p:animEffect transition="in" filter="fade">
                                      <p:cBhvr>
                                        <p:cTn id="7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000" t="-16000" r="-1000"/>
          </a:stretch>
        </a:blipFill>
        <a:effectLst/>
      </p:bgPr>
    </p:bg>
    <p:spTree>
      <p:nvGrpSpPr>
        <p:cNvPr id="1" name=""/>
        <p:cNvGrpSpPr/>
        <p:nvPr/>
      </p:nvGrpSpPr>
      <p:grpSpPr>
        <a:xfrm>
          <a:off x="0" y="0"/>
          <a:ext cx="0" cy="0"/>
          <a:chOff x="0" y="0"/>
          <a:chExt cx="0" cy="0"/>
        </a:xfrm>
      </p:grpSpPr>
      <p:sp>
        <p:nvSpPr>
          <p:cNvPr id="6" name="Title 2"/>
          <p:cNvSpPr>
            <a:spLocks noGrp="1"/>
          </p:cNvSpPr>
          <p:nvPr>
            <p:ph type="ctrTitle"/>
          </p:nvPr>
        </p:nvSpPr>
        <p:spPr>
          <a:xfrm>
            <a:off x="642910" y="0"/>
            <a:ext cx="7772400" cy="1071570"/>
          </a:xfrm>
        </p:spPr>
        <p:txBody>
          <a:bodyPr>
            <a:scene3d>
              <a:camera prst="orthographicFront"/>
              <a:lightRig rig="threePt" dir="t"/>
            </a:scene3d>
            <a:sp3d extrusionH="57150">
              <a:bevelT w="38100" h="38100"/>
            </a:sp3d>
          </a:bodyPr>
          <a:lstStyle/>
          <a:p>
            <a:r>
              <a:rPr lang="fa-IR" b="1" dirty="0" smtClean="0">
                <a:solidFill>
                  <a:srgbClr val="C00000"/>
                </a:solidFill>
                <a:cs typeface="B Titr" pitchFamily="2" charset="-78"/>
              </a:rPr>
              <a:t>سرگذشت چهل‌ساله‌ی انقلاب اسلامی</a:t>
            </a:r>
            <a:endParaRPr lang="fa-IR" dirty="0">
              <a:solidFill>
                <a:srgbClr val="C00000"/>
              </a:solidFill>
              <a:cs typeface="B Titr" pitchFamily="2" charset="-78"/>
            </a:endParaRPr>
          </a:p>
        </p:txBody>
      </p:sp>
      <p:sp>
        <p:nvSpPr>
          <p:cNvPr id="7" name="Rounded Rectangular Callout 6"/>
          <p:cNvSpPr/>
          <p:nvPr/>
        </p:nvSpPr>
        <p:spPr>
          <a:xfrm>
            <a:off x="6715140" y="928670"/>
            <a:ext cx="2214578" cy="1000132"/>
          </a:xfrm>
          <a:prstGeom prst="wedgeRoundRectCallout">
            <a:avLst>
              <a:gd name="adj1" fmla="val 18283"/>
              <a:gd name="adj2" fmla="val 84956"/>
              <a:gd name="adj3" fmla="val 1666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dirty="0" smtClean="0">
                <a:solidFill>
                  <a:srgbClr val="FBA305"/>
                </a:solidFill>
                <a:cs typeface="B Titr" pitchFamily="2" charset="-78"/>
              </a:rPr>
              <a:t>انقلاب منشأ این برکات شد:</a:t>
            </a:r>
          </a:p>
        </p:txBody>
      </p:sp>
      <p:sp>
        <p:nvSpPr>
          <p:cNvPr id="8" name="Decagon 7"/>
          <p:cNvSpPr/>
          <p:nvPr/>
        </p:nvSpPr>
        <p:spPr>
          <a:xfrm>
            <a:off x="8429652" y="2493036"/>
            <a:ext cx="428628" cy="357190"/>
          </a:xfrm>
          <a:prstGeom prst="decagon">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rgbClr val="FF0000"/>
                </a:solidFill>
                <a:cs typeface="B Titr" pitchFamily="2" charset="-78"/>
              </a:rPr>
              <a:t>1</a:t>
            </a:r>
            <a:endParaRPr lang="fa-IR" dirty="0">
              <a:solidFill>
                <a:srgbClr val="FF0000"/>
              </a:solidFill>
              <a:cs typeface="B Titr" pitchFamily="2" charset="-78"/>
            </a:endParaRPr>
          </a:p>
        </p:txBody>
      </p:sp>
      <p:sp>
        <p:nvSpPr>
          <p:cNvPr id="9" name="Rounded Rectangle 8"/>
          <p:cNvSpPr/>
          <p:nvPr/>
        </p:nvSpPr>
        <p:spPr>
          <a:xfrm>
            <a:off x="214282" y="2421598"/>
            <a:ext cx="8143932" cy="500066"/>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dirty="0" smtClean="0">
                <a:solidFill>
                  <a:schemeClr val="accent1">
                    <a:lumMod val="50000"/>
                  </a:schemeClr>
                </a:solidFill>
                <a:cs typeface="B Titr" pitchFamily="2" charset="-78"/>
              </a:rPr>
              <a:t>امنیّت و تمامیّت ارضی را ضمانت کرد.</a:t>
            </a:r>
            <a:endParaRPr lang="fa-IR" dirty="0">
              <a:solidFill>
                <a:schemeClr val="accent1">
                  <a:lumMod val="50000"/>
                </a:schemeClr>
              </a:solidFill>
              <a:cs typeface="B Titr" pitchFamily="2" charset="-78"/>
            </a:endParaRPr>
          </a:p>
        </p:txBody>
      </p:sp>
      <p:sp>
        <p:nvSpPr>
          <p:cNvPr id="10" name="Decagon 9"/>
          <p:cNvSpPr/>
          <p:nvPr/>
        </p:nvSpPr>
        <p:spPr>
          <a:xfrm>
            <a:off x="8429652" y="3135978"/>
            <a:ext cx="428628" cy="357190"/>
          </a:xfrm>
          <a:prstGeom prst="decagon">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rgbClr val="FF0000"/>
                </a:solidFill>
                <a:cs typeface="B Titr" pitchFamily="2" charset="-78"/>
              </a:rPr>
              <a:t>2</a:t>
            </a:r>
            <a:endParaRPr lang="fa-IR" dirty="0">
              <a:solidFill>
                <a:srgbClr val="FF0000"/>
              </a:solidFill>
              <a:cs typeface="B Titr" pitchFamily="2" charset="-78"/>
            </a:endParaRPr>
          </a:p>
        </p:txBody>
      </p:sp>
      <p:sp>
        <p:nvSpPr>
          <p:cNvPr id="11" name="Rounded Rectangle 10"/>
          <p:cNvSpPr/>
          <p:nvPr/>
        </p:nvSpPr>
        <p:spPr>
          <a:xfrm>
            <a:off x="214282" y="3064540"/>
            <a:ext cx="8143932" cy="500066"/>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dirty="0" smtClean="0">
                <a:solidFill>
                  <a:schemeClr val="accent1">
                    <a:lumMod val="50000"/>
                  </a:schemeClr>
                </a:solidFill>
                <a:cs typeface="B Titr" pitchFamily="2" charset="-78"/>
              </a:rPr>
              <a:t>موتور پیشران کشور در عرصه‌ی علم و فنّاوری و زیرساخت‌ شد.</a:t>
            </a:r>
            <a:endParaRPr lang="fa-IR" dirty="0">
              <a:solidFill>
                <a:schemeClr val="accent1">
                  <a:lumMod val="50000"/>
                </a:schemeClr>
              </a:solidFill>
              <a:cs typeface="B Titr" pitchFamily="2" charset="-78"/>
            </a:endParaRPr>
          </a:p>
        </p:txBody>
      </p:sp>
      <p:sp>
        <p:nvSpPr>
          <p:cNvPr id="14" name="Decagon 13"/>
          <p:cNvSpPr/>
          <p:nvPr/>
        </p:nvSpPr>
        <p:spPr>
          <a:xfrm>
            <a:off x="8429652" y="3778920"/>
            <a:ext cx="428628" cy="357190"/>
          </a:xfrm>
          <a:prstGeom prst="decagon">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rgbClr val="FF0000"/>
                </a:solidFill>
                <a:cs typeface="B Titr" pitchFamily="2" charset="-78"/>
              </a:rPr>
              <a:t>3</a:t>
            </a:r>
            <a:endParaRPr lang="fa-IR" dirty="0">
              <a:solidFill>
                <a:srgbClr val="FF0000"/>
              </a:solidFill>
              <a:cs typeface="B Titr" pitchFamily="2" charset="-78"/>
            </a:endParaRPr>
          </a:p>
        </p:txBody>
      </p:sp>
      <p:sp>
        <p:nvSpPr>
          <p:cNvPr id="15" name="Rounded Rectangle 14"/>
          <p:cNvSpPr/>
          <p:nvPr/>
        </p:nvSpPr>
        <p:spPr>
          <a:xfrm>
            <a:off x="214282" y="3707482"/>
            <a:ext cx="8143932" cy="500066"/>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sz="1700" dirty="0" smtClean="0">
                <a:solidFill>
                  <a:schemeClr val="accent1">
                    <a:lumMod val="50000"/>
                  </a:schemeClr>
                </a:solidFill>
                <a:cs typeface="B Titr" pitchFamily="2" charset="-78"/>
              </a:rPr>
              <a:t>مشارکت مردمی را در «مسائل سیاسی»، «حضور در صحنه‌های ملّی» و «استکبارستیزی» به اوج رسانید.</a:t>
            </a:r>
            <a:endParaRPr lang="fa-IR" sz="1700" dirty="0">
              <a:solidFill>
                <a:schemeClr val="accent1">
                  <a:lumMod val="50000"/>
                </a:schemeClr>
              </a:solidFill>
              <a:cs typeface="B Titr" pitchFamily="2" charset="-78"/>
            </a:endParaRPr>
          </a:p>
        </p:txBody>
      </p:sp>
      <p:sp>
        <p:nvSpPr>
          <p:cNvPr id="16" name="Decagon 15"/>
          <p:cNvSpPr/>
          <p:nvPr/>
        </p:nvSpPr>
        <p:spPr>
          <a:xfrm>
            <a:off x="8429652" y="4421862"/>
            <a:ext cx="428628" cy="357190"/>
          </a:xfrm>
          <a:prstGeom prst="decagon">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rgbClr val="FF0000"/>
                </a:solidFill>
                <a:cs typeface="B Titr" pitchFamily="2" charset="-78"/>
              </a:rPr>
              <a:t>4</a:t>
            </a:r>
            <a:endParaRPr lang="fa-IR" dirty="0">
              <a:solidFill>
                <a:srgbClr val="FF0000"/>
              </a:solidFill>
              <a:cs typeface="B Titr" pitchFamily="2" charset="-78"/>
            </a:endParaRPr>
          </a:p>
        </p:txBody>
      </p:sp>
      <p:sp>
        <p:nvSpPr>
          <p:cNvPr id="17" name="Rounded Rectangle 16"/>
          <p:cNvSpPr/>
          <p:nvPr/>
        </p:nvSpPr>
        <p:spPr>
          <a:xfrm>
            <a:off x="214282" y="4350424"/>
            <a:ext cx="8143932" cy="500066"/>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dirty="0" smtClean="0">
                <a:solidFill>
                  <a:schemeClr val="accent1">
                    <a:lumMod val="50000"/>
                  </a:schemeClr>
                </a:solidFill>
                <a:cs typeface="B Titr" pitchFamily="2" charset="-78"/>
              </a:rPr>
              <a:t>بینش سیاسی آحاد مردم را ارتقاء داد.</a:t>
            </a:r>
            <a:endParaRPr lang="fa-IR" dirty="0">
              <a:solidFill>
                <a:schemeClr val="accent1">
                  <a:lumMod val="50000"/>
                </a:schemeClr>
              </a:solidFill>
              <a:cs typeface="B Titr" pitchFamily="2" charset="-78"/>
            </a:endParaRPr>
          </a:p>
        </p:txBody>
      </p:sp>
      <p:sp>
        <p:nvSpPr>
          <p:cNvPr id="18" name="Decagon 17"/>
          <p:cNvSpPr/>
          <p:nvPr/>
        </p:nvSpPr>
        <p:spPr>
          <a:xfrm>
            <a:off x="8429652" y="5064804"/>
            <a:ext cx="428628" cy="357190"/>
          </a:xfrm>
          <a:prstGeom prst="decagon">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rgbClr val="FF0000"/>
                </a:solidFill>
                <a:cs typeface="B Titr" pitchFamily="2" charset="-78"/>
              </a:rPr>
              <a:t>5</a:t>
            </a:r>
            <a:endParaRPr lang="fa-IR" dirty="0">
              <a:solidFill>
                <a:srgbClr val="FF0000"/>
              </a:solidFill>
              <a:cs typeface="B Titr" pitchFamily="2" charset="-78"/>
            </a:endParaRPr>
          </a:p>
        </p:txBody>
      </p:sp>
      <p:sp>
        <p:nvSpPr>
          <p:cNvPr id="19" name="Rounded Rectangle 18"/>
          <p:cNvSpPr/>
          <p:nvPr/>
        </p:nvSpPr>
        <p:spPr>
          <a:xfrm>
            <a:off x="214282" y="4993366"/>
            <a:ext cx="8143932" cy="500066"/>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dirty="0" smtClean="0">
                <a:solidFill>
                  <a:schemeClr val="accent1">
                    <a:lumMod val="50000"/>
                  </a:schemeClr>
                </a:solidFill>
                <a:cs typeface="B Titr" pitchFamily="2" charset="-78"/>
              </a:rPr>
              <a:t>کفّه‌ی عدالت را در تقسیم امکانات عمومی کشور سنگین کرد.</a:t>
            </a:r>
            <a:endParaRPr lang="fa-IR" dirty="0">
              <a:solidFill>
                <a:schemeClr val="accent1">
                  <a:lumMod val="50000"/>
                </a:schemeClr>
              </a:solidFill>
              <a:cs typeface="B Titr" pitchFamily="2" charset="-78"/>
            </a:endParaRPr>
          </a:p>
        </p:txBody>
      </p:sp>
      <p:sp>
        <p:nvSpPr>
          <p:cNvPr id="20" name="Decagon 19"/>
          <p:cNvSpPr/>
          <p:nvPr/>
        </p:nvSpPr>
        <p:spPr>
          <a:xfrm>
            <a:off x="8429652" y="5707746"/>
            <a:ext cx="428628" cy="357190"/>
          </a:xfrm>
          <a:prstGeom prst="decagon">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rgbClr val="FF0000"/>
                </a:solidFill>
                <a:cs typeface="B Titr" pitchFamily="2" charset="-78"/>
              </a:rPr>
              <a:t>6</a:t>
            </a:r>
            <a:endParaRPr lang="fa-IR" dirty="0">
              <a:solidFill>
                <a:srgbClr val="FF0000"/>
              </a:solidFill>
              <a:cs typeface="B Titr" pitchFamily="2" charset="-78"/>
            </a:endParaRPr>
          </a:p>
        </p:txBody>
      </p:sp>
      <p:sp>
        <p:nvSpPr>
          <p:cNvPr id="21" name="Rounded Rectangle 20"/>
          <p:cNvSpPr/>
          <p:nvPr/>
        </p:nvSpPr>
        <p:spPr>
          <a:xfrm>
            <a:off x="214282" y="5636308"/>
            <a:ext cx="8143932" cy="500066"/>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dirty="0" smtClean="0">
                <a:solidFill>
                  <a:schemeClr val="accent1">
                    <a:lumMod val="50000"/>
                  </a:schemeClr>
                </a:solidFill>
                <a:cs typeface="B Titr" pitchFamily="2" charset="-78"/>
              </a:rPr>
              <a:t>عیار معنویّت و اخلاق را در فضای عمومی جامعه افزایش داد.</a:t>
            </a:r>
            <a:endParaRPr lang="fa-IR" dirty="0">
              <a:solidFill>
                <a:schemeClr val="accent1">
                  <a:lumMod val="50000"/>
                </a:schemeClr>
              </a:solidFill>
              <a:cs typeface="B Titr" pitchFamily="2" charset="-78"/>
            </a:endParaRPr>
          </a:p>
        </p:txBody>
      </p:sp>
      <p:sp>
        <p:nvSpPr>
          <p:cNvPr id="22" name="Decagon 21"/>
          <p:cNvSpPr/>
          <p:nvPr/>
        </p:nvSpPr>
        <p:spPr>
          <a:xfrm>
            <a:off x="8429652" y="6350688"/>
            <a:ext cx="428628" cy="357190"/>
          </a:xfrm>
          <a:prstGeom prst="decagon">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rgbClr val="FF0000"/>
                </a:solidFill>
                <a:cs typeface="B Titr" pitchFamily="2" charset="-78"/>
              </a:rPr>
              <a:t>7</a:t>
            </a:r>
            <a:endParaRPr lang="fa-IR" dirty="0">
              <a:solidFill>
                <a:srgbClr val="FF0000"/>
              </a:solidFill>
              <a:cs typeface="B Titr" pitchFamily="2" charset="-78"/>
            </a:endParaRPr>
          </a:p>
        </p:txBody>
      </p:sp>
      <p:sp>
        <p:nvSpPr>
          <p:cNvPr id="23" name="Rounded Rectangle 22"/>
          <p:cNvSpPr/>
          <p:nvPr/>
        </p:nvSpPr>
        <p:spPr>
          <a:xfrm>
            <a:off x="214282" y="6279250"/>
            <a:ext cx="8143932" cy="500066"/>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dirty="0" smtClean="0">
                <a:solidFill>
                  <a:schemeClr val="accent1">
                    <a:lumMod val="50000"/>
                  </a:schemeClr>
                </a:solidFill>
                <a:cs typeface="B Titr" pitchFamily="2" charset="-78"/>
              </a:rPr>
              <a:t>ایستادگی در برابر مستکبران  روز به روز بیشتر شد.</a:t>
            </a:r>
            <a:endParaRPr lang="fa-IR" dirty="0">
              <a:solidFill>
                <a:schemeClr val="accent1">
                  <a:lumMod val="50000"/>
                </a:schemeClr>
              </a:solidFill>
              <a:cs typeface="B Titr" pitchFamily="2" charset="-78"/>
            </a:endParaRPr>
          </a:p>
        </p:txBody>
      </p:sp>
      <p:pic>
        <p:nvPicPr>
          <p:cNvPr id="24" name="Picture 23" descr="22.jpg"/>
          <p:cNvPicPr>
            <a:picLocks noChangeAspect="1"/>
          </p:cNvPicPr>
          <p:nvPr/>
        </p:nvPicPr>
        <p:blipFill>
          <a:blip r:embed="rId3"/>
          <a:stretch>
            <a:fillRect/>
          </a:stretch>
        </p:blipFill>
        <p:spPr>
          <a:xfrm rot="19231410">
            <a:off x="-31565" y="873407"/>
            <a:ext cx="3544664" cy="2580379"/>
          </a:xfrm>
          <a:prstGeom prst="ellipse">
            <a:avLst/>
          </a:prstGeom>
          <a:ln>
            <a:noFill/>
          </a:ln>
          <a:effectLst>
            <a:softEdge rad="112500"/>
          </a:effectLst>
        </p:spPr>
      </p:pic>
      <p:pic>
        <p:nvPicPr>
          <p:cNvPr id="25" name="Picture 24" descr="23.jpg"/>
          <p:cNvPicPr>
            <a:picLocks noChangeAspect="1"/>
          </p:cNvPicPr>
          <p:nvPr/>
        </p:nvPicPr>
        <p:blipFill>
          <a:blip r:embed="rId4"/>
          <a:stretch>
            <a:fillRect/>
          </a:stretch>
        </p:blipFill>
        <p:spPr>
          <a:xfrm rot="19762216">
            <a:off x="103003" y="906475"/>
            <a:ext cx="3472318" cy="2757503"/>
          </a:xfrm>
          <a:prstGeom prst="ellipse">
            <a:avLst/>
          </a:prstGeom>
          <a:ln>
            <a:noFill/>
          </a:ln>
          <a:effectLst>
            <a:softEdge rad="112500"/>
          </a:effectLst>
        </p:spPr>
      </p:pic>
      <p:pic>
        <p:nvPicPr>
          <p:cNvPr id="26" name="Picture 25" descr="24.jpg"/>
          <p:cNvPicPr>
            <a:picLocks noChangeAspect="1"/>
          </p:cNvPicPr>
          <p:nvPr/>
        </p:nvPicPr>
        <p:blipFill>
          <a:blip r:embed="rId5"/>
          <a:stretch>
            <a:fillRect/>
          </a:stretch>
        </p:blipFill>
        <p:spPr>
          <a:xfrm>
            <a:off x="0" y="4152893"/>
            <a:ext cx="3048000" cy="2705107"/>
          </a:xfrm>
          <a:prstGeom prst="ellipse">
            <a:avLst/>
          </a:prstGeom>
          <a:ln>
            <a:noFill/>
          </a:ln>
          <a:effectLst>
            <a:softEdge rad="112500"/>
          </a:effectLst>
        </p:spPr>
      </p:pic>
      <p:pic>
        <p:nvPicPr>
          <p:cNvPr id="27" name="Picture 26" descr="اتنمکگ.jpg"/>
          <p:cNvPicPr>
            <a:picLocks noChangeAspect="1"/>
          </p:cNvPicPr>
          <p:nvPr/>
        </p:nvPicPr>
        <p:blipFill>
          <a:blip r:embed="rId6"/>
          <a:stretch>
            <a:fillRect/>
          </a:stretch>
        </p:blipFill>
        <p:spPr>
          <a:xfrm rot="19833126">
            <a:off x="-78215" y="4652531"/>
            <a:ext cx="2857500" cy="1885950"/>
          </a:xfrm>
          <a:prstGeom prst="ellipse">
            <a:avLst/>
          </a:prstGeom>
          <a:ln>
            <a:noFill/>
          </a:ln>
          <a:effectLst>
            <a:softEdge rad="112500"/>
          </a:effectLst>
        </p:spPr>
      </p:pic>
      <p:pic>
        <p:nvPicPr>
          <p:cNvPr id="28" name="Picture 27" descr="تنمک.jpg"/>
          <p:cNvPicPr>
            <a:picLocks noChangeAspect="1"/>
          </p:cNvPicPr>
          <p:nvPr/>
        </p:nvPicPr>
        <p:blipFill>
          <a:blip r:embed="rId7"/>
          <a:stretch>
            <a:fillRect/>
          </a:stretch>
        </p:blipFill>
        <p:spPr>
          <a:xfrm rot="19848902">
            <a:off x="-98026" y="4173684"/>
            <a:ext cx="3281339" cy="2734650"/>
          </a:xfrm>
          <a:prstGeom prst="ellipse">
            <a:avLst/>
          </a:prstGeom>
          <a:ln>
            <a:noFill/>
          </a:ln>
          <a:effectLst>
            <a:softEdge rad="112500"/>
          </a:effectLst>
        </p:spPr>
      </p:pic>
      <p:pic>
        <p:nvPicPr>
          <p:cNvPr id="29" name="Picture 28" descr="لاتنم.jpg"/>
          <p:cNvPicPr>
            <a:picLocks noChangeAspect="1"/>
          </p:cNvPicPr>
          <p:nvPr/>
        </p:nvPicPr>
        <p:blipFill>
          <a:blip r:embed="rId8"/>
          <a:stretch>
            <a:fillRect/>
          </a:stretch>
        </p:blipFill>
        <p:spPr>
          <a:xfrm>
            <a:off x="0" y="4357694"/>
            <a:ext cx="3357554" cy="2357454"/>
          </a:xfrm>
          <a:prstGeom prst="roundRect">
            <a:avLst>
              <a:gd name="adj" fmla="val 20162"/>
            </a:avLst>
          </a:prstGeom>
          <a:solidFill>
            <a:srgbClr val="FFFFFF">
              <a:shade val="85000"/>
            </a:srgbClr>
          </a:solidFill>
          <a:ln>
            <a:noFill/>
          </a:ln>
          <a:effectLst>
            <a:reflection blurRad="12700" stA="38000" endPos="28000" dist="5000" dir="5400000" sy="-100000" algn="bl" rotWithShape="0"/>
          </a:effectLst>
        </p:spPr>
      </p:pic>
      <p:pic>
        <p:nvPicPr>
          <p:cNvPr id="31" name="Picture 30" descr="تنم..jpg"/>
          <p:cNvPicPr>
            <a:picLocks noChangeAspect="1"/>
          </p:cNvPicPr>
          <p:nvPr/>
        </p:nvPicPr>
        <p:blipFill>
          <a:blip r:embed="rId9"/>
          <a:stretch>
            <a:fillRect/>
          </a:stretch>
        </p:blipFill>
        <p:spPr>
          <a:xfrm rot="1652612">
            <a:off x="616001" y="2493472"/>
            <a:ext cx="2306900" cy="3229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354" y="39407"/>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22" presetClass="entr" presetSubtype="1"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2000"/>
                                        <p:tgtEl>
                                          <p:spTgt spid="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2000"/>
                                        <p:tgtEl>
                                          <p:spTgt spid="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20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2000"/>
                                        <p:tgtEl>
                                          <p:spTgt spid="11"/>
                                        </p:tgtEl>
                                      </p:cBhvr>
                                    </p:animEffect>
                                  </p:childTnLst>
                                </p:cTn>
                              </p:par>
                            </p:childTnLst>
                          </p:cTn>
                        </p:par>
                        <p:par>
                          <p:cTn id="36" fill="hold">
                            <p:stCondLst>
                              <p:cond delay="2000"/>
                            </p:stCondLst>
                            <p:childTnLst>
                              <p:par>
                                <p:cTn id="37" presetID="53"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2000"/>
                                        <p:tgtEl>
                                          <p:spTgt spid="1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2000"/>
                                        <p:tgtEl>
                                          <p:spTgt spid="15"/>
                                        </p:tgtEl>
                                      </p:cBhvr>
                                    </p:animEffect>
                                  </p:childTnLst>
                                </p:cTn>
                              </p:par>
                            </p:childTnLst>
                          </p:cTn>
                        </p:par>
                        <p:par>
                          <p:cTn id="50" fill="hold">
                            <p:stCondLst>
                              <p:cond delay="2000"/>
                            </p:stCondLst>
                            <p:childTnLst>
                              <p:par>
                                <p:cTn id="51" presetID="53"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right)">
                                      <p:cBhvr>
                                        <p:cTn id="60" dur="2000"/>
                                        <p:tgtEl>
                                          <p:spTgt spid="16"/>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right)">
                                      <p:cBhvr>
                                        <p:cTn id="63" dur="2000"/>
                                        <p:tgtEl>
                                          <p:spTgt spid="17"/>
                                        </p:tgtEl>
                                      </p:cBhvr>
                                    </p:animEffect>
                                  </p:childTnLst>
                                </p:cTn>
                              </p:par>
                            </p:childTnLst>
                          </p:cTn>
                        </p:par>
                        <p:par>
                          <p:cTn id="64" fill="hold">
                            <p:stCondLst>
                              <p:cond delay="2000"/>
                            </p:stCondLst>
                            <p:childTnLst>
                              <p:par>
                                <p:cTn id="65" presetID="53"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right)">
                                      <p:cBhvr>
                                        <p:cTn id="74" dur="2000"/>
                                        <p:tgtEl>
                                          <p:spTgt spid="18"/>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right)">
                                      <p:cBhvr>
                                        <p:cTn id="77" dur="2000"/>
                                        <p:tgtEl>
                                          <p:spTgt spid="19"/>
                                        </p:tgtEl>
                                      </p:cBhvr>
                                    </p:animEffect>
                                  </p:childTnLst>
                                </p:cTn>
                              </p:par>
                            </p:childTnLst>
                          </p:cTn>
                        </p:par>
                        <p:par>
                          <p:cTn id="78" fill="hold">
                            <p:stCondLst>
                              <p:cond delay="2000"/>
                            </p:stCondLst>
                            <p:childTnLst>
                              <p:par>
                                <p:cTn id="79" presetID="53"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right)">
                                      <p:cBhvr>
                                        <p:cTn id="88" dur="2000"/>
                                        <p:tgtEl>
                                          <p:spTgt spid="20"/>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right)">
                                      <p:cBhvr>
                                        <p:cTn id="91" dur="2000"/>
                                        <p:tgtEl>
                                          <p:spTgt spid="21"/>
                                        </p:tgtEl>
                                      </p:cBhvr>
                                    </p:animEffect>
                                  </p:childTnLst>
                                </p:cTn>
                              </p:par>
                            </p:childTnLst>
                          </p:cTn>
                        </p:par>
                        <p:par>
                          <p:cTn id="92" fill="hold">
                            <p:stCondLst>
                              <p:cond delay="2000"/>
                            </p:stCondLst>
                            <p:childTnLst>
                              <p:par>
                                <p:cTn id="93" presetID="53" presetClass="entr" presetSubtype="0"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right)">
                                      <p:cBhvr>
                                        <p:cTn id="102" dur="2000"/>
                                        <p:tgtEl>
                                          <p:spTgt spid="2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right)">
                                      <p:cBhvr>
                                        <p:cTn id="105" dur="2000"/>
                                        <p:tgtEl>
                                          <p:spTgt spid="23"/>
                                        </p:tgtEl>
                                      </p:cBhvr>
                                    </p:animEffect>
                                  </p:childTnLst>
                                </p:cTn>
                              </p:par>
                            </p:childTnLst>
                          </p:cTn>
                        </p:par>
                        <p:par>
                          <p:cTn id="106" fill="hold">
                            <p:stCondLst>
                              <p:cond delay="2000"/>
                            </p:stCondLst>
                            <p:childTnLst>
                              <p:par>
                                <p:cTn id="107" presetID="53" presetClass="entr" presetSubtype="0" fill="hold" nodeType="after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ppt_w</p:attrName>
                                        </p:attrNameLst>
                                      </p:cBhvr>
                                      <p:tavLst>
                                        <p:tav tm="0">
                                          <p:val>
                                            <p:fltVal val="0"/>
                                          </p:val>
                                        </p:tav>
                                        <p:tav tm="100000">
                                          <p:val>
                                            <p:strVal val="#ppt_w"/>
                                          </p:val>
                                        </p:tav>
                                      </p:tavLst>
                                    </p:anim>
                                    <p:anim calcmode="lin" valueType="num">
                                      <p:cBhvr>
                                        <p:cTn id="110" dur="500" fill="hold"/>
                                        <p:tgtEl>
                                          <p:spTgt spid="31"/>
                                        </p:tgtEl>
                                        <p:attrNameLst>
                                          <p:attrName>ppt_h</p:attrName>
                                        </p:attrNameLst>
                                      </p:cBhvr>
                                      <p:tavLst>
                                        <p:tav tm="0">
                                          <p:val>
                                            <p:fltVal val="0"/>
                                          </p:val>
                                        </p:tav>
                                        <p:tav tm="100000">
                                          <p:val>
                                            <p:strVal val="#ppt_h"/>
                                          </p:val>
                                        </p:tav>
                                      </p:tavLst>
                                    </p:anim>
                                    <p:animEffect transition="in" filter="fade">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42910" y="71414"/>
            <a:ext cx="7772400" cy="1470025"/>
          </a:xfrm>
        </p:spPr>
        <p:txBody>
          <a:bodyPr>
            <a:normAutofit/>
          </a:bodyPr>
          <a:lstStyle/>
          <a:p>
            <a:r>
              <a:rPr lang="fa-IR" b="1" dirty="0" smtClean="0">
                <a:solidFill>
                  <a:srgbClr val="C00000"/>
                </a:solidFill>
                <a:cs typeface="B Titr" pitchFamily="2" charset="-78"/>
              </a:rPr>
              <a:t>تفاوت چالشهای دیروز و امروز انقلاب با  مستکبران</a:t>
            </a:r>
          </a:p>
        </p:txBody>
      </p:sp>
      <p:graphicFrame>
        <p:nvGraphicFramePr>
          <p:cNvPr id="5" name="Diagram 4"/>
          <p:cNvGraphicFramePr/>
          <p:nvPr/>
        </p:nvGraphicFramePr>
        <p:xfrm>
          <a:off x="285720" y="1571612"/>
          <a:ext cx="842968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لاتن.jpg"/>
          <p:cNvPicPr>
            <a:picLocks noChangeAspect="1"/>
          </p:cNvPicPr>
          <p:nvPr/>
        </p:nvPicPr>
        <p:blipFill>
          <a:blip r:embed="rId8"/>
          <a:stretch>
            <a:fillRect/>
          </a:stretch>
        </p:blipFill>
        <p:spPr>
          <a:xfrm rot="20887069">
            <a:off x="310278" y="1670408"/>
            <a:ext cx="2786082"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لاتنو..jpg"/>
          <p:cNvPicPr>
            <a:picLocks noChangeAspect="1"/>
          </p:cNvPicPr>
          <p:nvPr/>
        </p:nvPicPr>
        <p:blipFill>
          <a:blip r:embed="rId9"/>
          <a:stretch>
            <a:fillRect/>
          </a:stretch>
        </p:blipFill>
        <p:spPr>
          <a:xfrm rot="20907350">
            <a:off x="339718" y="2102020"/>
            <a:ext cx="2829796" cy="3768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L_201899115954586.jpg"/>
          <p:cNvPicPr>
            <a:picLocks noChangeAspect="1"/>
          </p:cNvPicPr>
          <p:nvPr/>
        </p:nvPicPr>
        <p:blipFill>
          <a:blip r:embed="rId10"/>
          <a:stretch>
            <a:fillRect/>
          </a:stretch>
        </p:blipFill>
        <p:spPr>
          <a:xfrm rot="20914238">
            <a:off x="318416" y="1636218"/>
            <a:ext cx="2844082" cy="4203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7" y="37381"/>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1000"/>
                                  </p:stCondLst>
                                  <p:childTnLst>
                                    <p:set>
                                      <p:cBhvr>
                                        <p:cTn id="13" dur="1" fill="hold">
                                          <p:stCondLst>
                                            <p:cond delay="0"/>
                                          </p:stCondLst>
                                        </p:cTn>
                                        <p:tgtEl>
                                          <p:spTgt spid="5">
                                            <p:graphicEl>
                                              <a:dgm id="{36968C95-B16D-4503-AE56-4BD766F468AD}"/>
                                            </p:graphicEl>
                                          </p:spTgt>
                                        </p:tgtEl>
                                        <p:attrNameLst>
                                          <p:attrName>style.visibility</p:attrName>
                                        </p:attrNameLst>
                                      </p:cBhvr>
                                      <p:to>
                                        <p:strVal val="visible"/>
                                      </p:to>
                                    </p:set>
                                    <p:animEffect transition="in" filter="wipe(up)">
                                      <p:cBhvr>
                                        <p:cTn id="14" dur="2000"/>
                                        <p:tgtEl>
                                          <p:spTgt spid="5">
                                            <p:graphicEl>
                                              <a:dgm id="{36968C95-B16D-4503-AE56-4BD766F468AD}"/>
                                            </p:graphicEl>
                                          </p:spTgt>
                                        </p:tgtEl>
                                      </p:cBhvr>
                                    </p:animEffect>
                                  </p:childTnLst>
                                </p:cTn>
                              </p:par>
                            </p:childTnLst>
                          </p:cTn>
                        </p:par>
                        <p:par>
                          <p:cTn id="15" fill="hold">
                            <p:stCondLst>
                              <p:cond delay="3000"/>
                            </p:stCondLst>
                            <p:childTnLst>
                              <p:par>
                                <p:cTn id="16" presetID="53"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1000"/>
                                  </p:stCondLst>
                                  <p:childTnLst>
                                    <p:set>
                                      <p:cBhvr>
                                        <p:cTn id="24" dur="1" fill="hold">
                                          <p:stCondLst>
                                            <p:cond delay="0"/>
                                          </p:stCondLst>
                                        </p:cTn>
                                        <p:tgtEl>
                                          <p:spTgt spid="5">
                                            <p:graphicEl>
                                              <a:dgm id="{8E43E6CE-4532-44E0-8713-5B7815FA43B5}"/>
                                            </p:graphicEl>
                                          </p:spTgt>
                                        </p:tgtEl>
                                        <p:attrNameLst>
                                          <p:attrName>style.visibility</p:attrName>
                                        </p:attrNameLst>
                                      </p:cBhvr>
                                      <p:to>
                                        <p:strVal val="visible"/>
                                      </p:to>
                                    </p:set>
                                    <p:animEffect transition="in" filter="wipe(up)">
                                      <p:cBhvr>
                                        <p:cTn id="25" dur="2000"/>
                                        <p:tgtEl>
                                          <p:spTgt spid="5">
                                            <p:graphicEl>
                                              <a:dgm id="{8E43E6CE-4532-44E0-8713-5B7815FA43B5}"/>
                                            </p:graphicEl>
                                          </p:spTgt>
                                        </p:tgtEl>
                                      </p:cBhvr>
                                    </p:animEffect>
                                  </p:childTnLst>
                                </p:cTn>
                              </p:par>
                              <p:par>
                                <p:cTn id="26" presetID="22" presetClass="entr" presetSubtype="1" fill="hold" grpId="0" nodeType="withEffect">
                                  <p:stCondLst>
                                    <p:cond delay="1000"/>
                                  </p:stCondLst>
                                  <p:childTnLst>
                                    <p:set>
                                      <p:cBhvr>
                                        <p:cTn id="27" dur="1" fill="hold">
                                          <p:stCondLst>
                                            <p:cond delay="0"/>
                                          </p:stCondLst>
                                        </p:cTn>
                                        <p:tgtEl>
                                          <p:spTgt spid="5">
                                            <p:graphicEl>
                                              <a:dgm id="{32CE68DF-BAFC-410C-8117-998D31B0BC89}"/>
                                            </p:graphicEl>
                                          </p:spTgt>
                                        </p:tgtEl>
                                        <p:attrNameLst>
                                          <p:attrName>style.visibility</p:attrName>
                                        </p:attrNameLst>
                                      </p:cBhvr>
                                      <p:to>
                                        <p:strVal val="visible"/>
                                      </p:to>
                                    </p:set>
                                    <p:animEffect transition="in" filter="wipe(up)">
                                      <p:cBhvr>
                                        <p:cTn id="28" dur="2000"/>
                                        <p:tgtEl>
                                          <p:spTgt spid="5">
                                            <p:graphicEl>
                                              <a:dgm id="{32CE68DF-BAFC-410C-8117-998D31B0BC89}"/>
                                            </p:graphicEl>
                                          </p:spTgt>
                                        </p:tgtEl>
                                      </p:cBhvr>
                                    </p:animEffect>
                                  </p:childTnLst>
                                </p:cTn>
                              </p:par>
                            </p:childTnLst>
                          </p:cTn>
                        </p:par>
                        <p:par>
                          <p:cTn id="29" fill="hold">
                            <p:stCondLst>
                              <p:cond delay="3000"/>
                            </p:stCondLst>
                            <p:childTnLst>
                              <p:par>
                                <p:cTn id="30" presetID="53"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1000"/>
                                  </p:stCondLst>
                                  <p:childTnLst>
                                    <p:set>
                                      <p:cBhvr>
                                        <p:cTn id="38" dur="1" fill="hold">
                                          <p:stCondLst>
                                            <p:cond delay="0"/>
                                          </p:stCondLst>
                                        </p:cTn>
                                        <p:tgtEl>
                                          <p:spTgt spid="5">
                                            <p:graphicEl>
                                              <a:dgm id="{CA673C73-0BDE-4D96-8A5C-C99365290FF5}"/>
                                            </p:graphicEl>
                                          </p:spTgt>
                                        </p:tgtEl>
                                        <p:attrNameLst>
                                          <p:attrName>style.visibility</p:attrName>
                                        </p:attrNameLst>
                                      </p:cBhvr>
                                      <p:to>
                                        <p:strVal val="visible"/>
                                      </p:to>
                                    </p:set>
                                    <p:animEffect transition="in" filter="wipe(up)">
                                      <p:cBhvr>
                                        <p:cTn id="39" dur="2000"/>
                                        <p:tgtEl>
                                          <p:spTgt spid="5">
                                            <p:graphicEl>
                                              <a:dgm id="{CA673C73-0BDE-4D96-8A5C-C99365290FF5}"/>
                                            </p:graphicEl>
                                          </p:spTgt>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5">
                                            <p:graphicEl>
                                              <a:dgm id="{1E64D0B4-D12E-4322-B2D3-A2DE6F085CEE}"/>
                                            </p:graphicEl>
                                          </p:spTgt>
                                        </p:tgtEl>
                                        <p:attrNameLst>
                                          <p:attrName>style.visibility</p:attrName>
                                        </p:attrNameLst>
                                      </p:cBhvr>
                                      <p:to>
                                        <p:strVal val="visible"/>
                                      </p:to>
                                    </p:set>
                                    <p:animEffect transition="in" filter="wipe(up)">
                                      <p:cBhvr>
                                        <p:cTn id="42" dur="2000"/>
                                        <p:tgtEl>
                                          <p:spTgt spid="5">
                                            <p:graphicEl>
                                              <a:dgm id="{1E64D0B4-D12E-4322-B2D3-A2DE6F085CEE}"/>
                                            </p:graphicEl>
                                          </p:spTgt>
                                        </p:tgtEl>
                                      </p:cBhvr>
                                    </p:animEffect>
                                  </p:childTnLst>
                                </p:cTn>
                              </p:par>
                            </p:childTnLst>
                          </p:cTn>
                        </p:par>
                        <p:par>
                          <p:cTn id="43" fill="hold">
                            <p:stCondLst>
                              <p:cond delay="3000"/>
                            </p:stCondLst>
                            <p:childTnLst>
                              <p:par>
                                <p:cTn id="44" presetID="53"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34000" r="-34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942972" y="291897"/>
            <a:ext cx="8201028" cy="1184249"/>
          </a:xfrm>
        </p:spPr>
        <p:txBody>
          <a:bodyPr>
            <a:normAutofit/>
          </a:bodyPr>
          <a:lstStyle/>
          <a:p>
            <a:r>
              <a:rPr lang="fa-IR" b="1" dirty="0" smtClean="0">
                <a:solidFill>
                  <a:srgbClr val="C00000"/>
                </a:solidFill>
                <a:cs typeface="B Titr" pitchFamily="2" charset="-78"/>
              </a:rPr>
              <a:t>ظرفیّتهای مهم کشور برای گام دوم انقلاب</a:t>
            </a:r>
          </a:p>
        </p:txBody>
      </p:sp>
      <p:sp>
        <p:nvSpPr>
          <p:cNvPr id="6" name="Rounded Rectangular Callout 5"/>
          <p:cNvSpPr/>
          <p:nvPr/>
        </p:nvSpPr>
        <p:spPr>
          <a:xfrm>
            <a:off x="6929454" y="1428736"/>
            <a:ext cx="2057408" cy="755524"/>
          </a:xfrm>
          <a:prstGeom prst="wedgeRoundRectCallout">
            <a:avLst>
              <a:gd name="adj1" fmla="val -53581"/>
              <a:gd name="adj2" fmla="val 130581"/>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فرصتهای مادّی کشور</a:t>
            </a:r>
          </a:p>
        </p:txBody>
      </p:sp>
      <p:sp>
        <p:nvSpPr>
          <p:cNvPr id="7" name="Oval 6"/>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800" dirty="0" smtClean="0">
                <a:cs typeface="B Titr" pitchFamily="2" charset="-78"/>
              </a:rPr>
              <a:t>۷ درصد ذخایر معدنی جهان باوجود یک درصد جمعیّت جهان</a:t>
            </a:r>
          </a:p>
          <a:p>
            <a:pPr algn="ctr"/>
            <a:endParaRPr lang="fa-IR" dirty="0"/>
          </a:p>
        </p:txBody>
      </p:sp>
      <p:pic>
        <p:nvPicPr>
          <p:cNvPr id="8" name="Picture 7" descr="31.jpg"/>
          <p:cNvPicPr>
            <a:picLocks noChangeAspect="1"/>
          </p:cNvPicPr>
          <p:nvPr/>
        </p:nvPicPr>
        <p:blipFill>
          <a:blip r:embed="rId3"/>
          <a:stretch>
            <a:fillRect/>
          </a:stretch>
        </p:blipFill>
        <p:spPr>
          <a:xfrm>
            <a:off x="71406" y="2357430"/>
            <a:ext cx="3429024" cy="3429024"/>
          </a:xfrm>
          <a:prstGeom prst="ellipse">
            <a:avLst/>
          </a:prstGeom>
          <a:ln w="63500" cap="rnd">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9" name="Oval 8"/>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4000" dirty="0" smtClean="0">
                <a:cs typeface="B Titr" pitchFamily="2" charset="-78"/>
              </a:rPr>
              <a:t>منابع عظیم زیرزمینی</a:t>
            </a:r>
          </a:p>
        </p:txBody>
      </p:sp>
      <p:sp>
        <p:nvSpPr>
          <p:cNvPr id="10" name="Oval 9"/>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4000" dirty="0" smtClean="0">
                <a:cs typeface="B Titr" pitchFamily="2" charset="-78"/>
              </a:rPr>
              <a:t>موقعیت استثنائی جغرافیایی</a:t>
            </a:r>
          </a:p>
        </p:txBody>
      </p:sp>
      <p:pic>
        <p:nvPicPr>
          <p:cNvPr id="11" name="Picture 10" descr="32.jpg"/>
          <p:cNvPicPr>
            <a:picLocks noChangeAspect="1"/>
          </p:cNvPicPr>
          <p:nvPr/>
        </p:nvPicPr>
        <p:blipFill>
          <a:blip r:embed="rId4"/>
          <a:stretch>
            <a:fillRect/>
          </a:stretch>
        </p:blipFill>
        <p:spPr>
          <a:xfrm rot="20553743">
            <a:off x="500304" y="2643182"/>
            <a:ext cx="3076548" cy="2857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Oval 11"/>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4000" dirty="0" smtClean="0">
                <a:cs typeface="B Titr" pitchFamily="2" charset="-78"/>
              </a:rPr>
              <a:t>بازار بزرگ ملّی</a:t>
            </a:r>
          </a:p>
        </p:txBody>
      </p:sp>
      <p:sp>
        <p:nvSpPr>
          <p:cNvPr id="13" name="Oval 12"/>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3200" dirty="0" smtClean="0">
                <a:cs typeface="B Titr" pitchFamily="2" charset="-78"/>
              </a:rPr>
              <a:t>بازار بزرگ منطقه‌ای</a:t>
            </a:r>
          </a:p>
          <a:p>
            <a:pPr algn="ctr"/>
            <a:r>
              <a:rPr lang="fa-IR" sz="3200" dirty="0" smtClean="0">
                <a:cs typeface="B Titr" pitchFamily="2" charset="-78"/>
              </a:rPr>
              <a:t> (۱۵ همسایه با ۶۰۰ میلیون جمعیّت)</a:t>
            </a:r>
          </a:p>
        </p:txBody>
      </p:sp>
      <p:sp>
        <p:nvSpPr>
          <p:cNvPr id="14" name="Oval 13"/>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4000" dirty="0" smtClean="0">
                <a:cs typeface="B Titr" pitchFamily="2" charset="-78"/>
              </a:rPr>
              <a:t>سواحل دریایی طولانی</a:t>
            </a:r>
          </a:p>
        </p:txBody>
      </p:sp>
      <p:pic>
        <p:nvPicPr>
          <p:cNvPr id="15" name="Picture 14" descr="34.jpg"/>
          <p:cNvPicPr>
            <a:picLocks noChangeAspect="1"/>
          </p:cNvPicPr>
          <p:nvPr/>
        </p:nvPicPr>
        <p:blipFill>
          <a:blip r:embed="rId5"/>
          <a:stretch>
            <a:fillRect/>
          </a:stretch>
        </p:blipFill>
        <p:spPr>
          <a:xfrm rot="21084136">
            <a:off x="165783" y="1877575"/>
            <a:ext cx="3237312" cy="41650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6" name="Oval 15"/>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3200" dirty="0" smtClean="0">
                <a:cs typeface="B Titr" pitchFamily="2" charset="-78"/>
              </a:rPr>
              <a:t>حاصلخیزی زمین با محصولات متنوّع کشاورزی و باغی</a:t>
            </a:r>
          </a:p>
        </p:txBody>
      </p:sp>
      <p:pic>
        <p:nvPicPr>
          <p:cNvPr id="17" name="Picture 16" descr="35.jpg"/>
          <p:cNvPicPr>
            <a:picLocks noChangeAspect="1"/>
          </p:cNvPicPr>
          <p:nvPr/>
        </p:nvPicPr>
        <p:blipFill>
          <a:blip r:embed="rId6"/>
          <a:stretch>
            <a:fillRect/>
          </a:stretch>
        </p:blipFill>
        <p:spPr>
          <a:xfrm>
            <a:off x="0" y="1643050"/>
            <a:ext cx="3857620"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Oval 17"/>
          <p:cNvSpPr/>
          <p:nvPr/>
        </p:nvSpPr>
        <p:spPr>
          <a:xfrm>
            <a:off x="3929058" y="2857496"/>
            <a:ext cx="4286280" cy="300039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4400" dirty="0" smtClean="0">
                <a:cs typeface="B Titr" pitchFamily="2" charset="-78"/>
              </a:rPr>
              <a:t>اقتصاد بزرگ و متنوع</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354" y="39407"/>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par>
                                <p:cTn id="22" presetID="53"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Effect transition="in" filter="fade">
                                      <p:cBhvr>
                                        <p:cTn id="54" dur="1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Effect transition="in" filter="fade">
                                      <p:cBhvr>
                                        <p:cTn id="61" dur="1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Effect transition="in" filter="fade">
                                      <p:cBhvr>
                                        <p:cTn id="68" dur="1000"/>
                                        <p:tgtEl>
                                          <p:spTgt spid="14"/>
                                        </p:tgtEl>
                                      </p:cBhvr>
                                    </p:animEffect>
                                  </p:childTnLst>
                                </p:cTn>
                              </p:par>
                            </p:childTnLst>
                          </p:cTn>
                        </p:par>
                        <p:par>
                          <p:cTn id="69" fill="hold">
                            <p:stCondLst>
                              <p:cond delay="1000"/>
                            </p:stCondLst>
                            <p:childTnLst>
                              <p:par>
                                <p:cTn id="70" presetID="53"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Effect transition="in" filter="fade">
                                      <p:cBhvr>
                                        <p:cTn id="81" dur="1000"/>
                                        <p:tgtEl>
                                          <p:spTgt spid="16"/>
                                        </p:tgtEl>
                                      </p:cBhvr>
                                    </p:animEffect>
                                  </p:childTnLst>
                                </p:cTn>
                              </p:par>
                            </p:childTnLst>
                          </p:cTn>
                        </p:par>
                        <p:par>
                          <p:cTn id="82" fill="hold">
                            <p:stCondLst>
                              <p:cond delay="1000"/>
                            </p:stCondLst>
                            <p:childTnLst>
                              <p:par>
                                <p:cTn id="83" presetID="53"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1000" fill="hold"/>
                                        <p:tgtEl>
                                          <p:spTgt spid="18"/>
                                        </p:tgtEl>
                                        <p:attrNameLst>
                                          <p:attrName>ppt_w</p:attrName>
                                        </p:attrNameLst>
                                      </p:cBhvr>
                                      <p:tavLst>
                                        <p:tav tm="0">
                                          <p:val>
                                            <p:fltVal val="0"/>
                                          </p:val>
                                        </p:tav>
                                        <p:tav tm="100000">
                                          <p:val>
                                            <p:strVal val="#ppt_w"/>
                                          </p:val>
                                        </p:tav>
                                      </p:tavLst>
                                    </p:anim>
                                    <p:anim calcmode="lin" valueType="num">
                                      <p:cBhvr>
                                        <p:cTn id="93" dur="1000" fill="hold"/>
                                        <p:tgtEl>
                                          <p:spTgt spid="18"/>
                                        </p:tgtEl>
                                        <p:attrNameLst>
                                          <p:attrName>ppt_h</p:attrName>
                                        </p:attrNameLst>
                                      </p:cBhvr>
                                      <p:tavLst>
                                        <p:tav tm="0">
                                          <p:val>
                                            <p:fltVal val="0"/>
                                          </p:val>
                                        </p:tav>
                                        <p:tav tm="100000">
                                          <p:val>
                                            <p:strVal val="#ppt_h"/>
                                          </p:val>
                                        </p:tav>
                                      </p:tavLst>
                                    </p:anim>
                                    <p:animEffect transition="in" filter="fade">
                                      <p:cBhvr>
                                        <p:cTn id="9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P spid="10" grpId="0" animBg="1"/>
      <p:bldP spid="12" grpId="0" animBg="1"/>
      <p:bldP spid="13" grpId="0" animBg="1"/>
      <p:bldP spid="14"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4000"/>
          </a:stretch>
        </a:blipFill>
        <a:effectLst/>
      </p:bgPr>
    </p:bg>
    <p:spTree>
      <p:nvGrpSpPr>
        <p:cNvPr id="1" name=""/>
        <p:cNvGrpSpPr/>
        <p:nvPr/>
      </p:nvGrpSpPr>
      <p:grpSpPr>
        <a:xfrm>
          <a:off x="0" y="0"/>
          <a:ext cx="0" cy="0"/>
          <a:chOff x="0" y="0"/>
          <a:chExt cx="0" cy="0"/>
        </a:xfrm>
      </p:grpSpPr>
      <p:pic>
        <p:nvPicPr>
          <p:cNvPr id="18" name="Picture 17" descr="IMG12111954.jpg"/>
          <p:cNvPicPr>
            <a:picLocks noChangeAspect="1"/>
          </p:cNvPicPr>
          <p:nvPr/>
        </p:nvPicPr>
        <p:blipFill>
          <a:blip r:embed="rId3"/>
          <a:stretch>
            <a:fillRect/>
          </a:stretch>
        </p:blipFill>
        <p:spPr>
          <a:xfrm>
            <a:off x="571472" y="2786058"/>
            <a:ext cx="1428760"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لرذد.jpg"/>
          <p:cNvPicPr>
            <a:picLocks noChangeAspect="1"/>
          </p:cNvPicPr>
          <p:nvPr/>
        </p:nvPicPr>
        <p:blipFill>
          <a:blip r:embed="rId4"/>
          <a:stretch>
            <a:fillRect/>
          </a:stretch>
        </p:blipFill>
        <p:spPr>
          <a:xfrm>
            <a:off x="2143108" y="2786058"/>
            <a:ext cx="1428760"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اللتنم.jpg"/>
          <p:cNvPicPr>
            <a:picLocks noChangeAspect="1"/>
          </p:cNvPicPr>
          <p:nvPr/>
        </p:nvPicPr>
        <p:blipFill>
          <a:blip r:embed="rId5"/>
          <a:stretch>
            <a:fillRect/>
          </a:stretch>
        </p:blipFill>
        <p:spPr>
          <a:xfrm>
            <a:off x="3714745" y="2786058"/>
            <a:ext cx="1428759" cy="3786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نتال.jpg"/>
          <p:cNvPicPr>
            <a:picLocks noChangeAspect="1"/>
          </p:cNvPicPr>
          <p:nvPr/>
        </p:nvPicPr>
        <p:blipFill>
          <a:blip r:embed="rId6"/>
          <a:stretch>
            <a:fillRect/>
          </a:stretch>
        </p:blipFill>
        <p:spPr>
          <a:xfrm>
            <a:off x="5286380" y="2786058"/>
            <a:ext cx="1428760"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Img_182037747_BigL.jpg"/>
          <p:cNvPicPr>
            <a:picLocks noChangeAspect="1"/>
          </p:cNvPicPr>
          <p:nvPr/>
        </p:nvPicPr>
        <p:blipFill>
          <a:blip r:embed="rId7"/>
          <a:stretch>
            <a:fillRect/>
          </a:stretch>
        </p:blipFill>
        <p:spPr>
          <a:xfrm>
            <a:off x="6858016" y="2786058"/>
            <a:ext cx="1428760"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2"/>
          <p:cNvSpPr txBox="1">
            <a:spLocks/>
          </p:cNvSpPr>
          <p:nvPr/>
        </p:nvSpPr>
        <p:spPr>
          <a:xfrm>
            <a:off x="827584" y="421618"/>
            <a:ext cx="8201028" cy="1184249"/>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C00000"/>
                </a:solidFill>
                <a:effectLst/>
                <a:uLnTx/>
                <a:uFillTx/>
                <a:latin typeface="+mj-lt"/>
                <a:ea typeface="+mj-ea"/>
                <a:cs typeface="B Titr" pitchFamily="2" charset="-78"/>
              </a:rPr>
              <a:t>ظرفیّتهای مهم کشور برای گام دوم انقلاب</a:t>
            </a:r>
          </a:p>
        </p:txBody>
      </p:sp>
      <p:sp>
        <p:nvSpPr>
          <p:cNvPr id="8" name="Rounded Rectangular Callout 7"/>
          <p:cNvSpPr/>
          <p:nvPr/>
        </p:nvSpPr>
        <p:spPr>
          <a:xfrm>
            <a:off x="4572000" y="1412776"/>
            <a:ext cx="3843358" cy="755524"/>
          </a:xfrm>
          <a:prstGeom prst="wedgeRoundRectCallout">
            <a:avLst>
              <a:gd name="adj1" fmla="val 5121"/>
              <a:gd name="adj2" fmla="val 149691"/>
              <a:gd name="adj3" fmla="val 16667"/>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نیروی انسانی مستعد و کارآمد</a:t>
            </a:r>
          </a:p>
        </p:txBody>
      </p:sp>
      <p:sp>
        <p:nvSpPr>
          <p:cNvPr id="10" name="Rounded Rectangle 9"/>
          <p:cNvSpPr/>
          <p:nvPr/>
        </p:nvSpPr>
        <p:spPr>
          <a:xfrm>
            <a:off x="6858016" y="2786058"/>
            <a:ext cx="1428760" cy="3786214"/>
          </a:xfrm>
          <a:prstGeom prst="round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smtClean="0">
                <a:solidFill>
                  <a:srgbClr val="FF0000"/>
                </a:solidFill>
                <a:cs typeface="B Titr" pitchFamily="2" charset="-78"/>
              </a:rPr>
              <a:t>۳۶ میلیون نفر در سنین میانه‌ی ۱۵ و ۴۰ سالگی</a:t>
            </a:r>
          </a:p>
        </p:txBody>
      </p:sp>
      <p:sp>
        <p:nvSpPr>
          <p:cNvPr id="11" name="Rounded Rectangle 10"/>
          <p:cNvSpPr/>
          <p:nvPr/>
        </p:nvSpPr>
        <p:spPr>
          <a:xfrm>
            <a:off x="5286380" y="2786058"/>
            <a:ext cx="1428760" cy="3786214"/>
          </a:xfrm>
          <a:prstGeom prst="round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smtClean="0">
                <a:solidFill>
                  <a:srgbClr val="FF0000"/>
                </a:solidFill>
                <a:cs typeface="B Titr" pitchFamily="2" charset="-78"/>
              </a:rPr>
              <a:t>حدود ۱۴ میلیون نفر دارای تحصیلات عالی</a:t>
            </a:r>
          </a:p>
        </p:txBody>
      </p:sp>
      <p:sp>
        <p:nvSpPr>
          <p:cNvPr id="12" name="Rounded Rectangle 11"/>
          <p:cNvSpPr/>
          <p:nvPr/>
        </p:nvSpPr>
        <p:spPr>
          <a:xfrm>
            <a:off x="3714744" y="2786058"/>
            <a:ext cx="1428760" cy="3786214"/>
          </a:xfrm>
          <a:prstGeom prst="round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smtClean="0">
                <a:solidFill>
                  <a:srgbClr val="FF0000"/>
                </a:solidFill>
                <a:cs typeface="B Titr" pitchFamily="2" charset="-78"/>
              </a:rPr>
              <a:t>رتبه‌ی دوّم جهان در </a:t>
            </a:r>
            <a:r>
              <a:rPr lang="fa-IR" sz="2000" dirty="0" smtClean="0">
                <a:solidFill>
                  <a:srgbClr val="FF0000"/>
                </a:solidFill>
                <a:cs typeface="B Titr" pitchFamily="2" charset="-78"/>
              </a:rPr>
              <a:t>دانش</a:t>
            </a:r>
          </a:p>
          <a:p>
            <a:pPr algn="ctr"/>
            <a:r>
              <a:rPr lang="fa-IR" sz="2000" dirty="0" smtClean="0">
                <a:solidFill>
                  <a:srgbClr val="FF0000"/>
                </a:solidFill>
                <a:cs typeface="B Titr" pitchFamily="2" charset="-78"/>
              </a:rPr>
              <a:t>‌آموخت</a:t>
            </a:r>
            <a:r>
              <a:rPr lang="fa-IR" sz="2000" dirty="0" smtClean="0">
                <a:solidFill>
                  <a:srgbClr val="FF0000"/>
                </a:solidFill>
                <a:cs typeface="B Titr" pitchFamily="2" charset="-78"/>
              </a:rPr>
              <a:t>گ</a:t>
            </a:r>
            <a:r>
              <a:rPr lang="fa-IR" sz="2000" dirty="0" smtClean="0">
                <a:solidFill>
                  <a:srgbClr val="FF0000"/>
                </a:solidFill>
                <a:cs typeface="B Titr" pitchFamily="2" charset="-78"/>
              </a:rPr>
              <a:t>ان </a:t>
            </a:r>
            <a:r>
              <a:rPr lang="fa-IR" sz="2000" dirty="0" smtClean="0">
                <a:solidFill>
                  <a:srgbClr val="FF0000"/>
                </a:solidFill>
                <a:cs typeface="B Titr" pitchFamily="2" charset="-78"/>
              </a:rPr>
              <a:t>علوم و مهندسی</a:t>
            </a:r>
          </a:p>
        </p:txBody>
      </p:sp>
      <p:sp>
        <p:nvSpPr>
          <p:cNvPr id="13" name="Rounded Rectangle 12"/>
          <p:cNvSpPr/>
          <p:nvPr/>
        </p:nvSpPr>
        <p:spPr>
          <a:xfrm>
            <a:off x="2143108" y="2786058"/>
            <a:ext cx="1428760" cy="3786214"/>
          </a:xfrm>
          <a:prstGeom prst="round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smtClean="0">
                <a:solidFill>
                  <a:srgbClr val="FF0000"/>
                </a:solidFill>
                <a:cs typeface="B Titr" pitchFamily="2" charset="-78"/>
              </a:rPr>
              <a:t>وجود انبوه جوانان با روحیه‌ی انقلابی و آماده‌ی تلاش جهادی</a:t>
            </a:r>
          </a:p>
        </p:txBody>
      </p:sp>
      <p:sp>
        <p:nvSpPr>
          <p:cNvPr id="14" name="Rounded Rectangle 13"/>
          <p:cNvSpPr/>
          <p:nvPr/>
        </p:nvSpPr>
        <p:spPr>
          <a:xfrm>
            <a:off x="571472" y="2786058"/>
            <a:ext cx="1428760" cy="3786214"/>
          </a:xfrm>
          <a:prstGeom prst="round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smtClean="0">
                <a:solidFill>
                  <a:srgbClr val="FF0000"/>
                </a:solidFill>
                <a:cs typeface="B Titr" pitchFamily="2" charset="-78"/>
              </a:rPr>
              <a:t>وجود جوانان محقّق مشغول به آفرینشهای علمی و فرهنگی و صنعتی و </a:t>
            </a:r>
            <a:r>
              <a:rPr lang="fa-IR" sz="2000" dirty="0" smtClean="0">
                <a:solidFill>
                  <a:srgbClr val="FF0000"/>
                </a:solidFill>
                <a:cs typeface="B Titr" pitchFamily="2" charset="-78"/>
              </a:rPr>
              <a:t>...</a:t>
            </a:r>
            <a:endParaRPr lang="fa-IR" sz="2000" dirty="0">
              <a:solidFill>
                <a:srgbClr val="FF0000"/>
              </a:solidFill>
              <a:cs typeface="B Titr" pitchFamily="2" charset="-78"/>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354" y="39407"/>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p:cTn id="25" dur="5000" fill="hold"/>
                                        <p:tgtEl>
                                          <p:spTgt spid="10">
                                            <p:bg/>
                                          </p:spTgt>
                                        </p:tgtEl>
                                        <p:attrNameLst>
                                          <p:attrName>ppt_w</p:attrName>
                                        </p:attrNameLst>
                                      </p:cBhvr>
                                      <p:tavLst>
                                        <p:tav tm="0">
                                          <p:val>
                                            <p:fltVal val="0"/>
                                          </p:val>
                                        </p:tav>
                                        <p:tav tm="100000">
                                          <p:val>
                                            <p:strVal val="#ppt_w"/>
                                          </p:val>
                                        </p:tav>
                                      </p:tavLst>
                                    </p:anim>
                                    <p:anim calcmode="lin" valueType="num">
                                      <p:cBhvr>
                                        <p:cTn id="26" dur="5000" fill="hold"/>
                                        <p:tgtEl>
                                          <p:spTgt spid="10">
                                            <p:bg/>
                                          </p:spTgt>
                                        </p:tgtEl>
                                        <p:attrNameLst>
                                          <p:attrName>ppt_h</p:attrName>
                                        </p:attrNameLst>
                                      </p:cBhvr>
                                      <p:tavLst>
                                        <p:tav tm="0">
                                          <p:val>
                                            <p:fltVal val="0"/>
                                          </p:val>
                                        </p:tav>
                                        <p:tav tm="100000">
                                          <p:val>
                                            <p:strVal val="#ppt_h"/>
                                          </p:val>
                                        </p:tav>
                                      </p:tavLst>
                                    </p:anim>
                                    <p:animEffect transition="in" filter="fade">
                                      <p:cBhvr>
                                        <p:cTn id="27" dur="5000"/>
                                        <p:tgtEl>
                                          <p:spTgt spid="10">
                                            <p:bg/>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5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1" dur="5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2" dur="5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500"/>
                            </p:stCondLst>
                            <p:childTnLst>
                              <p:par>
                                <p:cTn id="41" presetID="53" presetClass="entr" presetSubtype="0" fill="hold" grpId="0" nodeType="afterEffect">
                                  <p:stCondLst>
                                    <p:cond delay="0"/>
                                  </p:stCondLst>
                                  <p:childTnLst>
                                    <p:set>
                                      <p:cBhvr>
                                        <p:cTn id="42" dur="1" fill="hold">
                                          <p:stCondLst>
                                            <p:cond delay="0"/>
                                          </p:stCondLst>
                                        </p:cTn>
                                        <p:tgtEl>
                                          <p:spTgt spid="11">
                                            <p:bg/>
                                          </p:spTgt>
                                        </p:tgtEl>
                                        <p:attrNameLst>
                                          <p:attrName>style.visibility</p:attrName>
                                        </p:attrNameLst>
                                      </p:cBhvr>
                                      <p:to>
                                        <p:strVal val="visible"/>
                                      </p:to>
                                    </p:set>
                                    <p:anim calcmode="lin" valueType="num">
                                      <p:cBhvr>
                                        <p:cTn id="43" dur="5000" fill="hold"/>
                                        <p:tgtEl>
                                          <p:spTgt spid="11">
                                            <p:bg/>
                                          </p:spTgt>
                                        </p:tgtEl>
                                        <p:attrNameLst>
                                          <p:attrName>ppt_w</p:attrName>
                                        </p:attrNameLst>
                                      </p:cBhvr>
                                      <p:tavLst>
                                        <p:tav tm="0">
                                          <p:val>
                                            <p:fltVal val="0"/>
                                          </p:val>
                                        </p:tav>
                                        <p:tav tm="100000">
                                          <p:val>
                                            <p:strVal val="#ppt_w"/>
                                          </p:val>
                                        </p:tav>
                                      </p:tavLst>
                                    </p:anim>
                                    <p:anim calcmode="lin" valueType="num">
                                      <p:cBhvr>
                                        <p:cTn id="44" dur="5000" fill="hold"/>
                                        <p:tgtEl>
                                          <p:spTgt spid="11">
                                            <p:bg/>
                                          </p:spTgt>
                                        </p:tgtEl>
                                        <p:attrNameLst>
                                          <p:attrName>ppt_h</p:attrName>
                                        </p:attrNameLst>
                                      </p:cBhvr>
                                      <p:tavLst>
                                        <p:tav tm="0">
                                          <p:val>
                                            <p:fltVal val="0"/>
                                          </p:val>
                                        </p:tav>
                                        <p:tav tm="100000">
                                          <p:val>
                                            <p:strVal val="#ppt_h"/>
                                          </p:val>
                                        </p:tav>
                                      </p:tavLst>
                                    </p:anim>
                                    <p:animEffect transition="in" filter="fade">
                                      <p:cBhvr>
                                        <p:cTn id="45" dur="5000"/>
                                        <p:tgtEl>
                                          <p:spTgt spid="11">
                                            <p:bg/>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p:cTn id="48" dur="5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9" dur="5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0" dur="50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
                            </p:stCondLst>
                            <p:childTnLst>
                              <p:par>
                                <p:cTn id="59" presetID="53" presetClass="entr" presetSubtype="0" fill="hold" grpId="0" nodeType="afterEffect">
                                  <p:stCondLst>
                                    <p:cond delay="0"/>
                                  </p:stCondLst>
                                  <p:childTnLst>
                                    <p:set>
                                      <p:cBhvr>
                                        <p:cTn id="60" dur="1" fill="hold">
                                          <p:stCondLst>
                                            <p:cond delay="0"/>
                                          </p:stCondLst>
                                        </p:cTn>
                                        <p:tgtEl>
                                          <p:spTgt spid="12">
                                            <p:bg/>
                                          </p:spTgt>
                                        </p:tgtEl>
                                        <p:attrNameLst>
                                          <p:attrName>style.visibility</p:attrName>
                                        </p:attrNameLst>
                                      </p:cBhvr>
                                      <p:to>
                                        <p:strVal val="visible"/>
                                      </p:to>
                                    </p:set>
                                    <p:anim calcmode="lin" valueType="num">
                                      <p:cBhvr>
                                        <p:cTn id="61" dur="5000" fill="hold"/>
                                        <p:tgtEl>
                                          <p:spTgt spid="12">
                                            <p:bg/>
                                          </p:spTgt>
                                        </p:tgtEl>
                                        <p:attrNameLst>
                                          <p:attrName>ppt_w</p:attrName>
                                        </p:attrNameLst>
                                      </p:cBhvr>
                                      <p:tavLst>
                                        <p:tav tm="0">
                                          <p:val>
                                            <p:fltVal val="0"/>
                                          </p:val>
                                        </p:tav>
                                        <p:tav tm="100000">
                                          <p:val>
                                            <p:strVal val="#ppt_w"/>
                                          </p:val>
                                        </p:tav>
                                      </p:tavLst>
                                    </p:anim>
                                    <p:anim calcmode="lin" valueType="num">
                                      <p:cBhvr>
                                        <p:cTn id="62" dur="5000" fill="hold"/>
                                        <p:tgtEl>
                                          <p:spTgt spid="12">
                                            <p:bg/>
                                          </p:spTgt>
                                        </p:tgtEl>
                                        <p:attrNameLst>
                                          <p:attrName>ppt_h</p:attrName>
                                        </p:attrNameLst>
                                      </p:cBhvr>
                                      <p:tavLst>
                                        <p:tav tm="0">
                                          <p:val>
                                            <p:fltVal val="0"/>
                                          </p:val>
                                        </p:tav>
                                        <p:tav tm="100000">
                                          <p:val>
                                            <p:strVal val="#ppt_h"/>
                                          </p:val>
                                        </p:tav>
                                      </p:tavLst>
                                    </p:anim>
                                    <p:animEffect transition="in" filter="fade">
                                      <p:cBhvr>
                                        <p:cTn id="63" dur="5000"/>
                                        <p:tgtEl>
                                          <p:spTgt spid="12">
                                            <p:bg/>
                                          </p:spTgt>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 calcmode="lin" valueType="num">
                                      <p:cBhvr>
                                        <p:cTn id="66" dur="5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7" dur="5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68" dur="5000"/>
                                        <p:tgtEl>
                                          <p:spTgt spid="12">
                                            <p:txEl>
                                              <p:pRg st="0" end="0"/>
                                            </p:txEl>
                                          </p:spTgt>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 calcmode="lin" valueType="num">
                                      <p:cBhvr>
                                        <p:cTn id="71" dur="5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72" dur="5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73" dur="5000"/>
                                        <p:tgtEl>
                                          <p:spTgt spid="12">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childTnLst>
                          </p:cTn>
                        </p:par>
                        <p:par>
                          <p:cTn id="81" fill="hold">
                            <p:stCondLst>
                              <p:cond delay="500"/>
                            </p:stCondLst>
                            <p:childTnLst>
                              <p:par>
                                <p:cTn id="82" presetID="53" presetClass="entr" presetSubtype="0" fill="hold" grpId="0" nodeType="afterEffect">
                                  <p:stCondLst>
                                    <p:cond delay="0"/>
                                  </p:stCondLst>
                                  <p:childTnLst>
                                    <p:set>
                                      <p:cBhvr>
                                        <p:cTn id="83" dur="1" fill="hold">
                                          <p:stCondLst>
                                            <p:cond delay="0"/>
                                          </p:stCondLst>
                                        </p:cTn>
                                        <p:tgtEl>
                                          <p:spTgt spid="13">
                                            <p:bg/>
                                          </p:spTgt>
                                        </p:tgtEl>
                                        <p:attrNameLst>
                                          <p:attrName>style.visibility</p:attrName>
                                        </p:attrNameLst>
                                      </p:cBhvr>
                                      <p:to>
                                        <p:strVal val="visible"/>
                                      </p:to>
                                    </p:set>
                                    <p:anim calcmode="lin" valueType="num">
                                      <p:cBhvr>
                                        <p:cTn id="84" dur="5000" fill="hold"/>
                                        <p:tgtEl>
                                          <p:spTgt spid="13">
                                            <p:bg/>
                                          </p:spTgt>
                                        </p:tgtEl>
                                        <p:attrNameLst>
                                          <p:attrName>ppt_w</p:attrName>
                                        </p:attrNameLst>
                                      </p:cBhvr>
                                      <p:tavLst>
                                        <p:tav tm="0">
                                          <p:val>
                                            <p:fltVal val="0"/>
                                          </p:val>
                                        </p:tav>
                                        <p:tav tm="100000">
                                          <p:val>
                                            <p:strVal val="#ppt_w"/>
                                          </p:val>
                                        </p:tav>
                                      </p:tavLst>
                                    </p:anim>
                                    <p:anim calcmode="lin" valueType="num">
                                      <p:cBhvr>
                                        <p:cTn id="85" dur="5000" fill="hold"/>
                                        <p:tgtEl>
                                          <p:spTgt spid="13">
                                            <p:bg/>
                                          </p:spTgt>
                                        </p:tgtEl>
                                        <p:attrNameLst>
                                          <p:attrName>ppt_h</p:attrName>
                                        </p:attrNameLst>
                                      </p:cBhvr>
                                      <p:tavLst>
                                        <p:tav tm="0">
                                          <p:val>
                                            <p:fltVal val="0"/>
                                          </p:val>
                                        </p:tav>
                                        <p:tav tm="100000">
                                          <p:val>
                                            <p:strVal val="#ppt_h"/>
                                          </p:val>
                                        </p:tav>
                                      </p:tavLst>
                                    </p:anim>
                                    <p:animEffect transition="in" filter="fade">
                                      <p:cBhvr>
                                        <p:cTn id="86" dur="5000"/>
                                        <p:tgtEl>
                                          <p:spTgt spid="13">
                                            <p:bg/>
                                          </p:spTgt>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13">
                                            <p:txEl>
                                              <p:pRg st="0" end="0"/>
                                            </p:txEl>
                                          </p:spTgt>
                                        </p:tgtEl>
                                        <p:attrNameLst>
                                          <p:attrName>style.visibility</p:attrName>
                                        </p:attrNameLst>
                                      </p:cBhvr>
                                      <p:to>
                                        <p:strVal val="visible"/>
                                      </p:to>
                                    </p:set>
                                    <p:anim calcmode="lin" valueType="num">
                                      <p:cBhvr>
                                        <p:cTn id="89" dur="5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90" dur="5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1" dur="5000"/>
                                        <p:tgtEl>
                                          <p:spTgt spid="13">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childTnLst>
                          </p:cTn>
                        </p:par>
                        <p:par>
                          <p:cTn id="99" fill="hold">
                            <p:stCondLst>
                              <p:cond delay="500"/>
                            </p:stCondLst>
                            <p:childTnLst>
                              <p:par>
                                <p:cTn id="100" presetID="53" presetClass="entr" presetSubtype="0" fill="hold" grpId="0" nodeType="afterEffect">
                                  <p:stCondLst>
                                    <p:cond delay="0"/>
                                  </p:stCondLst>
                                  <p:childTnLst>
                                    <p:set>
                                      <p:cBhvr>
                                        <p:cTn id="101" dur="1" fill="hold">
                                          <p:stCondLst>
                                            <p:cond delay="0"/>
                                          </p:stCondLst>
                                        </p:cTn>
                                        <p:tgtEl>
                                          <p:spTgt spid="14">
                                            <p:bg/>
                                          </p:spTgt>
                                        </p:tgtEl>
                                        <p:attrNameLst>
                                          <p:attrName>style.visibility</p:attrName>
                                        </p:attrNameLst>
                                      </p:cBhvr>
                                      <p:to>
                                        <p:strVal val="visible"/>
                                      </p:to>
                                    </p:set>
                                    <p:anim calcmode="lin" valueType="num">
                                      <p:cBhvr>
                                        <p:cTn id="102" dur="5000" fill="hold"/>
                                        <p:tgtEl>
                                          <p:spTgt spid="14">
                                            <p:bg/>
                                          </p:spTgt>
                                        </p:tgtEl>
                                        <p:attrNameLst>
                                          <p:attrName>ppt_w</p:attrName>
                                        </p:attrNameLst>
                                      </p:cBhvr>
                                      <p:tavLst>
                                        <p:tav tm="0">
                                          <p:val>
                                            <p:fltVal val="0"/>
                                          </p:val>
                                        </p:tav>
                                        <p:tav tm="100000">
                                          <p:val>
                                            <p:strVal val="#ppt_w"/>
                                          </p:val>
                                        </p:tav>
                                      </p:tavLst>
                                    </p:anim>
                                    <p:anim calcmode="lin" valueType="num">
                                      <p:cBhvr>
                                        <p:cTn id="103" dur="5000" fill="hold"/>
                                        <p:tgtEl>
                                          <p:spTgt spid="14">
                                            <p:bg/>
                                          </p:spTgt>
                                        </p:tgtEl>
                                        <p:attrNameLst>
                                          <p:attrName>ppt_h</p:attrName>
                                        </p:attrNameLst>
                                      </p:cBhvr>
                                      <p:tavLst>
                                        <p:tav tm="0">
                                          <p:val>
                                            <p:fltVal val="0"/>
                                          </p:val>
                                        </p:tav>
                                        <p:tav tm="100000">
                                          <p:val>
                                            <p:strVal val="#ppt_h"/>
                                          </p:val>
                                        </p:tav>
                                      </p:tavLst>
                                    </p:anim>
                                    <p:animEffect transition="in" filter="fade">
                                      <p:cBhvr>
                                        <p:cTn id="104" dur="5000"/>
                                        <p:tgtEl>
                                          <p:spTgt spid="14">
                                            <p:bg/>
                                          </p:spTgt>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14">
                                            <p:txEl>
                                              <p:pRg st="0" end="0"/>
                                            </p:txEl>
                                          </p:spTgt>
                                        </p:tgtEl>
                                        <p:attrNameLst>
                                          <p:attrName>style.visibility</p:attrName>
                                        </p:attrNameLst>
                                      </p:cBhvr>
                                      <p:to>
                                        <p:strVal val="visible"/>
                                      </p:to>
                                    </p:set>
                                    <p:anim calcmode="lin" valueType="num">
                                      <p:cBhvr>
                                        <p:cTn id="107" dur="5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08" dur="5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09" dur="5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allAtOnce" animBg="1"/>
      <p:bldP spid="11" grpId="0" build="allAtOnce" animBg="1"/>
      <p:bldP spid="12" grpId="0" build="allAtOnce" animBg="1"/>
      <p:bldP spid="13" grpId="0" build="allAtOnce" animBg="1"/>
      <p:bldP spid="1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6005" y="684000"/>
            <a:ext cx="8786842" cy="1470025"/>
          </a:xfrm>
        </p:spPr>
        <p:txBody>
          <a:bodyPr>
            <a:noAutofit/>
            <a:scene3d>
              <a:camera prst="orthographicFront"/>
              <a:lightRig rig="glow" dir="tl">
                <a:rot lat="0" lon="0" rev="5400000"/>
              </a:lightRig>
            </a:scene3d>
            <a:sp3d extrusionH="57150" contourW="12700">
              <a:bevelT w="25400" h="25400" prst="cross"/>
              <a:contourClr>
                <a:schemeClr val="accent6">
                  <a:shade val="73000"/>
                </a:schemeClr>
              </a:contourClr>
            </a:sp3d>
          </a:bodyPr>
          <a:lstStyle/>
          <a:p>
            <a:r>
              <a:rPr lang="fa-IR" sz="3600" b="1" dirty="0" smtClean="0">
                <a:ln w="11430"/>
                <a:solidFill>
                  <a:srgbClr val="FF0000"/>
                </a:solidFill>
                <a:effectLst>
                  <a:outerShdw blurRad="80000" dist="40000" dir="5040000" algn="tl">
                    <a:srgbClr val="000000">
                      <a:alpha val="30000"/>
                    </a:srgbClr>
                  </a:outerShdw>
                </a:effectLst>
                <a:cs typeface="B Titr" pitchFamily="2" charset="-78"/>
              </a:rPr>
              <a:t>توصیه‌هایی برای ایجاد تمدّن نوین اسلامی و آمادگی برای طلوع خورشید ولایت عظمی (عج)</a:t>
            </a:r>
          </a:p>
        </p:txBody>
      </p:sp>
      <p:sp>
        <p:nvSpPr>
          <p:cNvPr id="7" name="Rectangle 6"/>
          <p:cNvSpPr/>
          <p:nvPr/>
        </p:nvSpPr>
        <p:spPr>
          <a:xfrm>
            <a:off x="3340845" y="2194946"/>
            <a:ext cx="4160113" cy="400110"/>
          </a:xfrm>
          <a:prstGeom prst="rect">
            <a:avLst/>
          </a:prstGeom>
        </p:spPr>
        <p:txBody>
          <a:bodyPr wrap="none">
            <a:spAutoFit/>
          </a:bodyPr>
          <a:lstStyle/>
          <a:p>
            <a:r>
              <a:rPr lang="fa-IR" sz="2000" dirty="0" smtClean="0">
                <a:solidFill>
                  <a:schemeClr val="tx2">
                    <a:lumMod val="50000"/>
                  </a:schemeClr>
                </a:solidFill>
                <a:cs typeface="B Titr" pitchFamily="2" charset="-78"/>
              </a:rPr>
              <a:t>دانش،‌ وسیله‌ی عزّت و قدرت یک کشور است.</a:t>
            </a:r>
            <a:endParaRPr lang="fa-IR" sz="2000" dirty="0">
              <a:solidFill>
                <a:schemeClr val="tx2">
                  <a:lumMod val="50000"/>
                </a:schemeClr>
              </a:solidFill>
              <a:cs typeface="B Titr" pitchFamily="2" charset="-78"/>
            </a:endParaRPr>
          </a:p>
        </p:txBody>
      </p:sp>
      <p:sp>
        <p:nvSpPr>
          <p:cNvPr id="8" name="Donut 7"/>
          <p:cNvSpPr/>
          <p:nvPr/>
        </p:nvSpPr>
        <p:spPr>
          <a:xfrm>
            <a:off x="7572396" y="2214554"/>
            <a:ext cx="428628" cy="428628"/>
          </a:xfrm>
          <a:prstGeom prst="don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9" name="Donut 8"/>
          <p:cNvSpPr/>
          <p:nvPr/>
        </p:nvSpPr>
        <p:spPr>
          <a:xfrm>
            <a:off x="7143768" y="3071810"/>
            <a:ext cx="428628" cy="428628"/>
          </a:xfrm>
          <a:prstGeom prst="don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10" name="Donut 9"/>
          <p:cNvSpPr/>
          <p:nvPr/>
        </p:nvSpPr>
        <p:spPr>
          <a:xfrm>
            <a:off x="6715140" y="4000504"/>
            <a:ext cx="428628" cy="428628"/>
          </a:xfrm>
          <a:prstGeom prst="don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11" name="Donut 10"/>
          <p:cNvSpPr/>
          <p:nvPr/>
        </p:nvSpPr>
        <p:spPr>
          <a:xfrm>
            <a:off x="6286512" y="4929198"/>
            <a:ext cx="428628" cy="428628"/>
          </a:xfrm>
          <a:prstGeom prst="don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12" name="Donut 11"/>
          <p:cNvSpPr/>
          <p:nvPr/>
        </p:nvSpPr>
        <p:spPr>
          <a:xfrm>
            <a:off x="5857884" y="5786454"/>
            <a:ext cx="428628" cy="428628"/>
          </a:xfrm>
          <a:prstGeom prst="don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sp>
        <p:nvSpPr>
          <p:cNvPr id="13" name="Right Triangle 12"/>
          <p:cNvSpPr/>
          <p:nvPr/>
        </p:nvSpPr>
        <p:spPr>
          <a:xfrm rot="16200000">
            <a:off x="5000628" y="3071810"/>
            <a:ext cx="4714908" cy="2286016"/>
          </a:xfrm>
          <a:prstGeom prst="r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Titr" pitchFamily="2" charset="-78"/>
              </a:rPr>
              <a:t>علم و پژوهش</a:t>
            </a:r>
            <a:endParaRPr lang="fa-I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Titr" pitchFamily="2" charset="-78"/>
            </a:endParaRPr>
          </a:p>
        </p:txBody>
      </p:sp>
      <p:sp>
        <p:nvSpPr>
          <p:cNvPr id="14" name="Rectangle 13"/>
          <p:cNvSpPr/>
          <p:nvPr/>
        </p:nvSpPr>
        <p:spPr>
          <a:xfrm>
            <a:off x="214330" y="3068244"/>
            <a:ext cx="6858000" cy="400110"/>
          </a:xfrm>
          <a:prstGeom prst="rect">
            <a:avLst/>
          </a:prstGeom>
        </p:spPr>
        <p:txBody>
          <a:bodyPr wrap="square">
            <a:spAutoFit/>
          </a:bodyPr>
          <a:lstStyle/>
          <a:p>
            <a:r>
              <a:rPr lang="fa-IR" sz="2000" dirty="0" smtClean="0">
                <a:solidFill>
                  <a:schemeClr val="tx2">
                    <a:lumMod val="50000"/>
                  </a:schemeClr>
                </a:solidFill>
                <a:cs typeface="B Titr" pitchFamily="2" charset="-78"/>
              </a:rPr>
              <a:t>به سوءاستفاده از دانش مانند آنچه غرب کرد، توصیه نمیکنیم.</a:t>
            </a:r>
          </a:p>
        </p:txBody>
      </p:sp>
      <p:sp>
        <p:nvSpPr>
          <p:cNvPr id="15" name="Rectangle 14"/>
          <p:cNvSpPr/>
          <p:nvPr/>
        </p:nvSpPr>
        <p:spPr>
          <a:xfrm>
            <a:off x="0" y="4000504"/>
            <a:ext cx="6643702" cy="400110"/>
          </a:xfrm>
          <a:prstGeom prst="rect">
            <a:avLst/>
          </a:prstGeom>
        </p:spPr>
        <p:txBody>
          <a:bodyPr wrap="square">
            <a:spAutoFit/>
          </a:bodyPr>
          <a:lstStyle/>
          <a:p>
            <a:r>
              <a:rPr lang="fa-IR" sz="2000" dirty="0" smtClean="0">
                <a:solidFill>
                  <a:schemeClr val="tx2">
                    <a:lumMod val="50000"/>
                  </a:schemeClr>
                </a:solidFill>
                <a:cs typeface="B Titr" pitchFamily="2" charset="-78"/>
              </a:rPr>
              <a:t>هنوز از قلّه‌های دانش جهان بسیار عقبیم؛ باید به قلّه‌ها دست یابیم.</a:t>
            </a:r>
          </a:p>
        </p:txBody>
      </p:sp>
      <p:sp>
        <p:nvSpPr>
          <p:cNvPr id="16" name="Rectangle 15"/>
          <p:cNvSpPr/>
          <p:nvPr/>
        </p:nvSpPr>
        <p:spPr>
          <a:xfrm>
            <a:off x="-214346" y="4792816"/>
            <a:ext cx="6429388" cy="707886"/>
          </a:xfrm>
          <a:prstGeom prst="rect">
            <a:avLst/>
          </a:prstGeom>
        </p:spPr>
        <p:txBody>
          <a:bodyPr wrap="square">
            <a:spAutoFit/>
          </a:bodyPr>
          <a:lstStyle/>
          <a:p>
            <a:r>
              <a:rPr lang="fa-IR" sz="2000" dirty="0" smtClean="0">
                <a:solidFill>
                  <a:schemeClr val="tx2">
                    <a:lumMod val="50000"/>
                  </a:schemeClr>
                </a:solidFill>
                <a:cs typeface="B Titr" pitchFamily="2" charset="-78"/>
              </a:rPr>
              <a:t>با شتاب پیش میرویم ولی این شتاب باید سالها با شدّت بالا ادامه یابد تا آن عقب‌افتادگی جبران شود.</a:t>
            </a:r>
          </a:p>
        </p:txBody>
      </p:sp>
      <p:sp>
        <p:nvSpPr>
          <p:cNvPr id="17" name="Rectangle 16"/>
          <p:cNvSpPr/>
          <p:nvPr/>
        </p:nvSpPr>
        <p:spPr>
          <a:xfrm>
            <a:off x="-285784" y="5643578"/>
            <a:ext cx="6072166" cy="707886"/>
          </a:xfrm>
          <a:prstGeom prst="rect">
            <a:avLst/>
          </a:prstGeom>
        </p:spPr>
        <p:txBody>
          <a:bodyPr wrap="square">
            <a:spAutoFit/>
          </a:bodyPr>
          <a:lstStyle/>
          <a:p>
            <a:r>
              <a:rPr lang="fa-IR" sz="2000" dirty="0" smtClean="0">
                <a:solidFill>
                  <a:schemeClr val="tx2">
                    <a:lumMod val="50000"/>
                  </a:schemeClr>
                </a:solidFill>
                <a:cs typeface="B Titr" pitchFamily="2" charset="-78"/>
              </a:rPr>
              <a:t>این راه را با احساس مسئولیّت بیشتر و همچون یک جهاد در پیش گیرید.</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54" y="39407"/>
            <a:ext cx="893410" cy="76442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par>
                          <p:cTn id="55" fill="hold">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ssolv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par>
                          <p:cTn id="66" fill="hold">
                            <p:stCondLst>
                              <p:cond delay="500"/>
                            </p:stCondLst>
                            <p:childTnLst>
                              <p:par>
                                <p:cTn id="67" presetID="9"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dissolve">
                                      <p:cBhvr>
                                        <p:cTn id="6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3730</TotalTime>
  <Words>1497</Words>
  <Application>Microsoft Office PowerPoint</Application>
  <PresentationFormat>On-screen Show (4:3)</PresentationFormat>
  <Paragraphs>133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Agency FB</vt:lpstr>
      <vt:lpstr>Arial</vt:lpstr>
      <vt:lpstr>B Titr</vt:lpstr>
      <vt:lpstr>B Zar</vt:lpstr>
      <vt:lpstr>Calibri</vt:lpstr>
      <vt:lpstr>Times New Roman</vt:lpstr>
      <vt:lpstr>Office Theme</vt:lpstr>
      <vt:lpstr>PowerPoint Presentation</vt:lpstr>
      <vt:lpstr>گام دوم انقلاب</vt:lpstr>
      <vt:lpstr> مقدمه</vt:lpstr>
      <vt:lpstr>سرگذشت چهل‌ساله‌ی انقلاب اسلامی</vt:lpstr>
      <vt:lpstr>سرگذشت چهل‌ساله‌ی انقلاب اسلامی</vt:lpstr>
      <vt:lpstr>تفاوت چالشهای دیروز و امروز انقلاب با  مستکبران</vt:lpstr>
      <vt:lpstr>ظرفیّتهای مهم کشور برای گام دوم انقلاب</vt:lpstr>
      <vt:lpstr>PowerPoint Presentation</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توصیه‌هایی برای ایجاد تمدّن نوین اسلامی و آمادگی برای طلوع خورشید ولایت عظمی (عج)</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انقلاب کبیر اسلامی ایران در حالی چهلمین سالگرد پیروزی خود را پشت سر گذاشت و قدم به دهه‌ی پنجم حیات خود نهاد که اگرچه دشمنان مستکبرش گمان‌های باطلی در سر داشتند اما دوستانش در سراسر جهان، امیدوارانه آن را در گذر از چالش‌ها و به دست آوردن پیشرفت‌های خیره‌کننده، همواره سربلند دیده‌اند. در چنین نقطه‌ی عطفی، رهبر حکیم انقلاب اسلامی با صدور «بیانیه‌ی گام دوم انقلاب» و برای ادامه‌ی این راه روشن، به تبیین دستاوردهای شگرف چهار دهه‌ی گذشته پرداخته و توصیه‌هایی اساسی به‌منظور «جهاد بزرگ برای ساختن ایران اسلامی بزرگ» ارائه فرموده‌اند. بیانیه‌ی «گام دوم انقلاب» تجدید مطلعی است خطاب به ملت ایران و به‌ویژه جوانان که به‌مثابه منشوری برای «دومین مرحله‌ی خودسازی، جامعه‌پردازی و تمدن‌سازی» خواهد بود و «فصل جدید زندگی جمهوری اسلامی» را رقم خواهد زد. این گام دوم، انقلاب را «به آرمان بزرگش که ایجاد تمدن نوین اسلامی و آمادگی برای طلوع خورشید ولایت عظمیٰ (ارواحنا فداه) هست» نزدیک خواهد کرد.</dc:title>
  <dc:creator>reza</dc:creator>
  <cp:lastModifiedBy>basirat01</cp:lastModifiedBy>
  <cp:revision>38</cp:revision>
  <dcterms:created xsi:type="dcterms:W3CDTF">2019-02-15T07:09:03Z</dcterms:created>
  <dcterms:modified xsi:type="dcterms:W3CDTF">2019-02-20T05:23:27Z</dcterms:modified>
</cp:coreProperties>
</file>