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10" r:id="rId4"/>
  </p:sldMasterIdLst>
  <p:sldIdLst>
    <p:sldId id="437" r:id="rId5"/>
    <p:sldId id="438" r:id="rId6"/>
    <p:sldId id="369" r:id="rId7"/>
    <p:sldId id="340" r:id="rId8"/>
    <p:sldId id="294" r:id="rId9"/>
    <p:sldId id="359" r:id="rId10"/>
    <p:sldId id="374" r:id="rId11"/>
    <p:sldId id="372" r:id="rId12"/>
    <p:sldId id="373" r:id="rId13"/>
    <p:sldId id="295" r:id="rId14"/>
    <p:sldId id="370" r:id="rId15"/>
    <p:sldId id="296" r:id="rId16"/>
    <p:sldId id="341" r:id="rId17"/>
    <p:sldId id="297" r:id="rId18"/>
    <p:sldId id="376" r:id="rId19"/>
    <p:sldId id="342" r:id="rId20"/>
    <p:sldId id="298" r:id="rId21"/>
    <p:sldId id="382" r:id="rId22"/>
    <p:sldId id="350" r:id="rId23"/>
    <p:sldId id="441" r:id="rId24"/>
    <p:sldId id="383" r:id="rId25"/>
    <p:sldId id="312" r:id="rId26"/>
    <p:sldId id="403" r:id="rId27"/>
    <p:sldId id="404" r:id="rId28"/>
    <p:sldId id="313" r:id="rId29"/>
    <p:sldId id="364" r:id="rId30"/>
    <p:sldId id="384" r:id="rId31"/>
    <p:sldId id="405" r:id="rId32"/>
    <p:sldId id="314" r:id="rId33"/>
    <p:sldId id="406" r:id="rId34"/>
    <p:sldId id="315" r:id="rId35"/>
    <p:sldId id="442" r:id="rId36"/>
    <p:sldId id="443" r:id="rId37"/>
    <p:sldId id="407" r:id="rId38"/>
    <p:sldId id="444" r:id="rId39"/>
    <p:sldId id="44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364" autoAdjust="0"/>
  </p:normalViewPr>
  <p:slideViewPr>
    <p:cSldViewPr snapToGrid="0">
      <p:cViewPr varScale="1">
        <p:scale>
          <a:sx n="81" d="100"/>
          <a:sy n="81" d="100"/>
        </p:scale>
        <p:origin x="7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490197-A00A-4CD3-A19B-84E1733CE311}" type="doc">
      <dgm:prSet loTypeId="urn:microsoft.com/office/officeart/2005/8/layout/cycle8" loCatId="cycle" qsTypeId="urn:microsoft.com/office/officeart/2005/8/quickstyle/simple1" qsCatId="simple" csTypeId="urn:microsoft.com/office/officeart/2005/8/colors/colorful3" csCatId="colorful" phldr="1"/>
      <dgm:spPr/>
    </dgm:pt>
    <dgm:pt modelId="{B26D5FEC-B805-4BD4-97D3-868BC3A40072}">
      <dgm:prSet phldrT="[Text]" custT="1"/>
      <dgm:spPr/>
      <dgm:t>
        <a:bodyPr/>
        <a:lstStyle/>
        <a:p>
          <a:pPr rtl="1"/>
          <a:r>
            <a:rPr lang="fa-IR" sz="2400" dirty="0" smtClean="0">
              <a:solidFill>
                <a:srgbClr val="FF0000"/>
              </a:solidFill>
              <a:latin typeface="Calibri Light" panose="020F0302020204030204"/>
              <a:cs typeface="B Titr" panose="00000700000000000000" pitchFamily="2" charset="-78"/>
            </a:rPr>
            <a:t>انتخابات</a:t>
          </a:r>
          <a:r>
            <a:rPr lang="fa-IR" sz="2800" dirty="0" smtClean="0">
              <a:solidFill>
                <a:srgbClr val="FF0000"/>
              </a:solidFill>
              <a:latin typeface="Calibri Light" panose="020F0302020204030204"/>
              <a:cs typeface="B Titr" panose="00000700000000000000" pitchFamily="2" charset="-78"/>
            </a:rPr>
            <a:t> و نقش مردم</a:t>
          </a:r>
          <a:endParaRPr lang="en-US" sz="2800" dirty="0" smtClean="0">
            <a:solidFill>
              <a:srgbClr val="FF0000"/>
            </a:solidFill>
            <a:latin typeface="Calibri Light" panose="020F0302020204030204"/>
            <a:cs typeface="B Titr" panose="00000700000000000000" pitchFamily="2" charset="-78"/>
          </a:endParaRPr>
        </a:p>
      </dgm:t>
    </dgm:pt>
    <dgm:pt modelId="{0E55F928-75BE-442C-A854-29D2BF69E790}" type="parTrans" cxnId="{55C0E881-D342-4889-93C5-B9815AC2DD53}">
      <dgm:prSet/>
      <dgm:spPr/>
      <dgm:t>
        <a:bodyPr/>
        <a:lstStyle/>
        <a:p>
          <a:endParaRPr lang="en-US"/>
        </a:p>
      </dgm:t>
    </dgm:pt>
    <dgm:pt modelId="{DE3B83E4-6A60-447B-A8F5-9C098273419A}" type="sibTrans" cxnId="{55C0E881-D342-4889-93C5-B9815AC2DD53}">
      <dgm:prSet/>
      <dgm:spPr/>
      <dgm:t>
        <a:bodyPr/>
        <a:lstStyle/>
        <a:p>
          <a:endParaRPr lang="en-US"/>
        </a:p>
      </dgm:t>
    </dgm:pt>
    <dgm:pt modelId="{70BEFBD3-CA0D-4271-9768-5215DEB04087}">
      <dgm:prSet phldrT="[Text]" custT="1"/>
      <dgm:spPr/>
      <dgm:t>
        <a:bodyPr/>
        <a:lstStyle/>
        <a:p>
          <a:pPr rtl="1"/>
          <a:r>
            <a:rPr lang="fa-IR" sz="2400" dirty="0" smtClean="0">
              <a:solidFill>
                <a:srgbClr val="FF0000"/>
              </a:solidFill>
              <a:latin typeface="Calibri Light" panose="020F0302020204030204"/>
              <a:cs typeface="B Titr" panose="00000700000000000000" pitchFamily="2" charset="-78"/>
            </a:rPr>
            <a:t>توسعه انسانی</a:t>
          </a:r>
          <a:endParaRPr lang="en-US" sz="2400" dirty="0">
            <a:solidFill>
              <a:srgbClr val="FF0000"/>
            </a:solidFill>
            <a:latin typeface="Calibri Light" panose="020F0302020204030204"/>
            <a:cs typeface="B Titr" panose="00000700000000000000" pitchFamily="2" charset="-78"/>
          </a:endParaRPr>
        </a:p>
      </dgm:t>
    </dgm:pt>
    <dgm:pt modelId="{B8055AC4-C6DD-455D-9893-A633C25F2104}" type="parTrans" cxnId="{A0BEE2EB-BEB8-4695-B3F4-5F2BB5DAA707}">
      <dgm:prSet/>
      <dgm:spPr/>
      <dgm:t>
        <a:bodyPr/>
        <a:lstStyle/>
        <a:p>
          <a:endParaRPr lang="en-US"/>
        </a:p>
      </dgm:t>
    </dgm:pt>
    <dgm:pt modelId="{E4E91033-1DE5-48FD-8195-00A4B4C69CE5}" type="sibTrans" cxnId="{A0BEE2EB-BEB8-4695-B3F4-5F2BB5DAA707}">
      <dgm:prSet/>
      <dgm:spPr/>
      <dgm:t>
        <a:bodyPr/>
        <a:lstStyle/>
        <a:p>
          <a:endParaRPr lang="en-US"/>
        </a:p>
      </dgm:t>
    </dgm:pt>
    <dgm:pt modelId="{D5D8A7E7-81FE-4E1F-BBA5-7B634A8994C0}">
      <dgm:prSet phldrT="[Text]" custT="1"/>
      <dgm:spPr/>
      <dgm:t>
        <a:bodyPr/>
        <a:lstStyle/>
        <a:p>
          <a:r>
            <a:rPr lang="fa-IR" sz="2400" dirty="0" smtClean="0">
              <a:solidFill>
                <a:srgbClr val="FF0000"/>
              </a:solidFill>
              <a:latin typeface="Calibri Light" panose="020F0302020204030204"/>
              <a:cs typeface="B Titr" panose="00000700000000000000" pitchFamily="2" charset="-78"/>
            </a:rPr>
            <a:t>رشد کمی و کیفی </a:t>
          </a:r>
          <a:r>
            <a:rPr lang="fa-IR" sz="2400" dirty="0" err="1" smtClean="0">
              <a:solidFill>
                <a:srgbClr val="FF0000"/>
              </a:solidFill>
              <a:latin typeface="Calibri Light" panose="020F0302020204030204"/>
              <a:cs typeface="B Titr" panose="00000700000000000000" pitchFamily="2" charset="-78"/>
            </a:rPr>
            <a:t>توليد</a:t>
          </a:r>
          <a:r>
            <a:rPr lang="fa-IR" sz="2400" dirty="0" smtClean="0">
              <a:solidFill>
                <a:srgbClr val="FF0000"/>
              </a:solidFill>
              <a:latin typeface="Calibri Light" panose="020F0302020204030204"/>
              <a:cs typeface="B Titr" panose="00000700000000000000" pitchFamily="2" charset="-78"/>
            </a:rPr>
            <a:t> </a:t>
          </a:r>
          <a:r>
            <a:rPr lang="fa-IR" sz="2400" dirty="0" err="1" smtClean="0">
              <a:solidFill>
                <a:srgbClr val="FF0000"/>
              </a:solidFill>
              <a:latin typeface="Calibri Light" panose="020F0302020204030204"/>
              <a:cs typeface="B Titr" panose="00000700000000000000" pitchFamily="2" charset="-78"/>
            </a:rPr>
            <a:t>ملي</a:t>
          </a:r>
          <a:endParaRPr lang="en-US" sz="2400" dirty="0" smtClean="0">
            <a:solidFill>
              <a:srgbClr val="FF0000"/>
            </a:solidFill>
            <a:latin typeface="Calibri Light" panose="020F0302020204030204"/>
            <a:cs typeface="B Titr" panose="00000700000000000000" pitchFamily="2" charset="-78"/>
          </a:endParaRPr>
        </a:p>
        <a:p>
          <a:endParaRPr lang="en-US" sz="2400" dirty="0">
            <a:solidFill>
              <a:srgbClr val="FF0000"/>
            </a:solidFill>
            <a:latin typeface="Calibri Light" panose="020F0302020204030204"/>
            <a:cs typeface="B Titr" panose="00000700000000000000" pitchFamily="2" charset="-78"/>
          </a:endParaRPr>
        </a:p>
      </dgm:t>
    </dgm:pt>
    <dgm:pt modelId="{760659D4-D0D7-4F8A-8FAE-2062210E8478}" type="parTrans" cxnId="{06673467-01D7-4C8D-A5D5-84B409F5B99C}">
      <dgm:prSet/>
      <dgm:spPr/>
      <dgm:t>
        <a:bodyPr/>
        <a:lstStyle/>
        <a:p>
          <a:endParaRPr lang="en-US"/>
        </a:p>
      </dgm:t>
    </dgm:pt>
    <dgm:pt modelId="{D496B607-99C8-4A8B-AA9E-C5A028DD06FB}" type="sibTrans" cxnId="{06673467-01D7-4C8D-A5D5-84B409F5B99C}">
      <dgm:prSet/>
      <dgm:spPr/>
      <dgm:t>
        <a:bodyPr/>
        <a:lstStyle/>
        <a:p>
          <a:endParaRPr lang="en-US"/>
        </a:p>
      </dgm:t>
    </dgm:pt>
    <dgm:pt modelId="{17A8E3CF-5CD2-4B79-AB51-E2BC8D3E3160}">
      <dgm:prSet phldrT="[Text]" custT="1"/>
      <dgm:spPr/>
      <dgm:t>
        <a:bodyPr/>
        <a:lstStyle/>
        <a:p>
          <a:pPr rtl="1"/>
          <a:r>
            <a:rPr lang="fa-IR" sz="2400" dirty="0" smtClean="0">
              <a:solidFill>
                <a:srgbClr val="FF0000"/>
              </a:solidFill>
              <a:latin typeface="Calibri Light" panose="020F0302020204030204"/>
              <a:cs typeface="B Titr" panose="00000700000000000000" pitchFamily="2" charset="-78"/>
            </a:rPr>
            <a:t>مطبوعات و کتاب</a:t>
          </a:r>
          <a:endParaRPr lang="en-US" sz="2400" dirty="0">
            <a:solidFill>
              <a:srgbClr val="FF0000"/>
            </a:solidFill>
            <a:latin typeface="Calibri Light" panose="020F0302020204030204"/>
            <a:cs typeface="B Titr" panose="00000700000000000000" pitchFamily="2" charset="-78"/>
          </a:endParaRPr>
        </a:p>
      </dgm:t>
    </dgm:pt>
    <dgm:pt modelId="{C3571BB1-5A04-4851-B856-651F3035505A}" type="sibTrans" cxnId="{0E646A5D-9B00-4A3B-8ECC-2CEEABD44303}">
      <dgm:prSet/>
      <dgm:spPr/>
      <dgm:t>
        <a:bodyPr/>
        <a:lstStyle/>
        <a:p>
          <a:endParaRPr lang="en-US"/>
        </a:p>
      </dgm:t>
    </dgm:pt>
    <dgm:pt modelId="{0B272E5A-09EB-4E07-915F-A1EE8D0A221F}" type="parTrans" cxnId="{0E646A5D-9B00-4A3B-8ECC-2CEEABD44303}">
      <dgm:prSet/>
      <dgm:spPr/>
      <dgm:t>
        <a:bodyPr/>
        <a:lstStyle/>
        <a:p>
          <a:endParaRPr lang="en-US"/>
        </a:p>
      </dgm:t>
    </dgm:pt>
    <dgm:pt modelId="{50C53109-9F20-44DB-9D3A-F038E7272CE1}">
      <dgm:prSet custT="1"/>
      <dgm:spPr/>
      <dgm:t>
        <a:bodyPr/>
        <a:lstStyle/>
        <a:p>
          <a:pPr rtl="1"/>
          <a:r>
            <a:rPr lang="fa-IR" sz="2400" dirty="0" smtClean="0">
              <a:solidFill>
                <a:srgbClr val="FF0000"/>
              </a:solidFill>
              <a:latin typeface="Calibri Light" panose="020F0302020204030204"/>
              <a:cs typeface="B Titr" panose="00000700000000000000" pitchFamily="2" charset="-78"/>
            </a:rPr>
            <a:t>سرانه ورزشی کشور</a:t>
          </a:r>
          <a:endParaRPr lang="en-US" sz="2400" dirty="0" smtClean="0">
            <a:solidFill>
              <a:srgbClr val="FF0000"/>
            </a:solidFill>
            <a:latin typeface="Calibri Light" panose="020F0302020204030204"/>
            <a:cs typeface="B Titr" panose="00000700000000000000" pitchFamily="2" charset="-78"/>
          </a:endParaRPr>
        </a:p>
      </dgm:t>
    </dgm:pt>
    <dgm:pt modelId="{8C70535F-94F3-4636-B2F1-8CF54A25CA87}" type="parTrans" cxnId="{1750D558-D148-4992-A761-A10D59ABF983}">
      <dgm:prSet/>
      <dgm:spPr/>
      <dgm:t>
        <a:bodyPr/>
        <a:lstStyle/>
        <a:p>
          <a:endParaRPr lang="en-US"/>
        </a:p>
      </dgm:t>
    </dgm:pt>
    <dgm:pt modelId="{BC3B17C5-2F7E-4B64-A592-209828BC59D3}" type="sibTrans" cxnId="{1750D558-D148-4992-A761-A10D59ABF983}">
      <dgm:prSet/>
      <dgm:spPr/>
      <dgm:t>
        <a:bodyPr/>
        <a:lstStyle/>
        <a:p>
          <a:endParaRPr lang="en-US"/>
        </a:p>
      </dgm:t>
    </dgm:pt>
    <dgm:pt modelId="{CE44782A-EBC3-4045-8648-A06ACC10DDF4}">
      <dgm:prSet custT="1"/>
      <dgm:spPr/>
      <dgm:t>
        <a:bodyPr/>
        <a:lstStyle/>
        <a:p>
          <a:pPr rtl="1"/>
          <a:r>
            <a:rPr lang="fa-IR" sz="2400" dirty="0" smtClean="0">
              <a:solidFill>
                <a:srgbClr val="FF0000"/>
              </a:solidFill>
              <a:latin typeface="Calibri Light" panose="020F0302020204030204"/>
              <a:cs typeface="B Titr" panose="00000700000000000000" pitchFamily="2" charset="-78"/>
            </a:rPr>
            <a:t>وضعیت بهداشت</a:t>
          </a:r>
          <a:endParaRPr lang="en-US" sz="2400" dirty="0" smtClean="0">
            <a:solidFill>
              <a:srgbClr val="FF0000"/>
            </a:solidFill>
            <a:latin typeface="Calibri Light" panose="020F0302020204030204"/>
            <a:cs typeface="B Titr" panose="00000700000000000000" pitchFamily="2" charset="-78"/>
          </a:endParaRPr>
        </a:p>
      </dgm:t>
    </dgm:pt>
    <dgm:pt modelId="{DFA7D5E7-3FDB-4F90-A188-31BD0C7F1E8D}" type="parTrans" cxnId="{AFBEA325-DA1D-4F55-96EE-9FAB62DC1340}">
      <dgm:prSet/>
      <dgm:spPr/>
      <dgm:t>
        <a:bodyPr/>
        <a:lstStyle/>
        <a:p>
          <a:endParaRPr lang="en-US"/>
        </a:p>
      </dgm:t>
    </dgm:pt>
    <dgm:pt modelId="{122226C9-EB45-45FA-A5D3-8DFAFC0DE2D3}" type="sibTrans" cxnId="{AFBEA325-DA1D-4F55-96EE-9FAB62DC1340}">
      <dgm:prSet/>
      <dgm:spPr/>
      <dgm:t>
        <a:bodyPr/>
        <a:lstStyle/>
        <a:p>
          <a:endParaRPr lang="en-US"/>
        </a:p>
      </dgm:t>
    </dgm:pt>
    <dgm:pt modelId="{9F9646FE-DF9A-4C39-824B-4EFDBDC317A5}" type="pres">
      <dgm:prSet presAssocID="{1F490197-A00A-4CD3-A19B-84E1733CE311}" presName="compositeShape" presStyleCnt="0">
        <dgm:presLayoutVars>
          <dgm:chMax val="7"/>
          <dgm:dir/>
          <dgm:resizeHandles val="exact"/>
        </dgm:presLayoutVars>
      </dgm:prSet>
      <dgm:spPr/>
    </dgm:pt>
    <dgm:pt modelId="{B45B7B00-3DD9-4034-B23C-63657DE59B21}" type="pres">
      <dgm:prSet presAssocID="{1F490197-A00A-4CD3-A19B-84E1733CE311}" presName="wedge1" presStyleLbl="node1" presStyleIdx="0" presStyleCnt="6"/>
      <dgm:spPr/>
      <dgm:t>
        <a:bodyPr/>
        <a:lstStyle/>
        <a:p>
          <a:endParaRPr lang="en-US"/>
        </a:p>
      </dgm:t>
    </dgm:pt>
    <dgm:pt modelId="{1790053F-CF21-457B-B3B3-35366AD9C260}" type="pres">
      <dgm:prSet presAssocID="{1F490197-A00A-4CD3-A19B-84E1733CE311}" presName="dummy1a" presStyleCnt="0"/>
      <dgm:spPr/>
    </dgm:pt>
    <dgm:pt modelId="{2CFEBD52-B61A-4C17-816F-E9B9DF927469}" type="pres">
      <dgm:prSet presAssocID="{1F490197-A00A-4CD3-A19B-84E1733CE311}" presName="dummy1b" presStyleCnt="0"/>
      <dgm:spPr/>
    </dgm:pt>
    <dgm:pt modelId="{E77110FA-EC93-4A8C-8570-3D7BBE6900EF}" type="pres">
      <dgm:prSet presAssocID="{1F490197-A00A-4CD3-A19B-84E1733CE311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E99E3-32BF-479A-A1B2-607654616F66}" type="pres">
      <dgm:prSet presAssocID="{1F490197-A00A-4CD3-A19B-84E1733CE311}" presName="wedge2" presStyleLbl="node1" presStyleIdx="1" presStyleCnt="6" custScaleX="104875"/>
      <dgm:spPr/>
      <dgm:t>
        <a:bodyPr/>
        <a:lstStyle/>
        <a:p>
          <a:endParaRPr lang="en-US"/>
        </a:p>
      </dgm:t>
    </dgm:pt>
    <dgm:pt modelId="{0CFC0025-1DEA-4313-9460-0ADA9BA7DDEC}" type="pres">
      <dgm:prSet presAssocID="{1F490197-A00A-4CD3-A19B-84E1733CE311}" presName="dummy2a" presStyleCnt="0"/>
      <dgm:spPr/>
    </dgm:pt>
    <dgm:pt modelId="{7EBC8159-C806-414D-BE71-05207BAE9B99}" type="pres">
      <dgm:prSet presAssocID="{1F490197-A00A-4CD3-A19B-84E1733CE311}" presName="dummy2b" presStyleCnt="0"/>
      <dgm:spPr/>
    </dgm:pt>
    <dgm:pt modelId="{D0F37D3D-3608-4D00-A667-72AEDB7129D2}" type="pres">
      <dgm:prSet presAssocID="{1F490197-A00A-4CD3-A19B-84E1733CE311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C0A18-6931-49C2-A20B-413DF27F5273}" type="pres">
      <dgm:prSet presAssocID="{1F490197-A00A-4CD3-A19B-84E1733CE311}" presName="wedge3" presStyleLbl="node1" presStyleIdx="2" presStyleCnt="6"/>
      <dgm:spPr/>
      <dgm:t>
        <a:bodyPr/>
        <a:lstStyle/>
        <a:p>
          <a:endParaRPr lang="en-US"/>
        </a:p>
      </dgm:t>
    </dgm:pt>
    <dgm:pt modelId="{E19F43D8-7FE4-4BC8-B823-9EE8C8A25614}" type="pres">
      <dgm:prSet presAssocID="{1F490197-A00A-4CD3-A19B-84E1733CE311}" presName="dummy3a" presStyleCnt="0"/>
      <dgm:spPr/>
    </dgm:pt>
    <dgm:pt modelId="{7EF1F700-1606-4EFF-80AF-2641A430D89E}" type="pres">
      <dgm:prSet presAssocID="{1F490197-A00A-4CD3-A19B-84E1733CE311}" presName="dummy3b" presStyleCnt="0"/>
      <dgm:spPr/>
    </dgm:pt>
    <dgm:pt modelId="{7915A097-6E46-44B3-A0A7-784862ABBE38}" type="pres">
      <dgm:prSet presAssocID="{1F490197-A00A-4CD3-A19B-84E1733CE311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4052D-086D-4AD9-8BA3-CCF082D769B4}" type="pres">
      <dgm:prSet presAssocID="{1F490197-A00A-4CD3-A19B-84E1733CE311}" presName="wedge4" presStyleLbl="node1" presStyleIdx="3" presStyleCnt="6"/>
      <dgm:spPr/>
      <dgm:t>
        <a:bodyPr/>
        <a:lstStyle/>
        <a:p>
          <a:endParaRPr lang="en-US"/>
        </a:p>
      </dgm:t>
    </dgm:pt>
    <dgm:pt modelId="{0586D957-87E7-44E2-BFFB-9C45604945B3}" type="pres">
      <dgm:prSet presAssocID="{1F490197-A00A-4CD3-A19B-84E1733CE311}" presName="dummy4a" presStyleCnt="0"/>
      <dgm:spPr/>
    </dgm:pt>
    <dgm:pt modelId="{8B4954D8-FC2A-4289-9EAF-03539EE07CE1}" type="pres">
      <dgm:prSet presAssocID="{1F490197-A00A-4CD3-A19B-84E1733CE311}" presName="dummy4b" presStyleCnt="0"/>
      <dgm:spPr/>
    </dgm:pt>
    <dgm:pt modelId="{26C03E03-74FA-495A-96F4-988FC01DC66C}" type="pres">
      <dgm:prSet presAssocID="{1F490197-A00A-4CD3-A19B-84E1733CE311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2DFF4-D269-45B5-8E84-50018D6040CE}" type="pres">
      <dgm:prSet presAssocID="{1F490197-A00A-4CD3-A19B-84E1733CE311}" presName="wedge5" presStyleLbl="node1" presStyleIdx="4" presStyleCnt="6"/>
      <dgm:spPr/>
      <dgm:t>
        <a:bodyPr/>
        <a:lstStyle/>
        <a:p>
          <a:endParaRPr lang="en-US"/>
        </a:p>
      </dgm:t>
    </dgm:pt>
    <dgm:pt modelId="{EF3C3537-1F0E-47DA-99F0-20168188260F}" type="pres">
      <dgm:prSet presAssocID="{1F490197-A00A-4CD3-A19B-84E1733CE311}" presName="dummy5a" presStyleCnt="0"/>
      <dgm:spPr/>
    </dgm:pt>
    <dgm:pt modelId="{F61BE20C-D1DE-4810-984B-BCEB0954E1D0}" type="pres">
      <dgm:prSet presAssocID="{1F490197-A00A-4CD3-A19B-84E1733CE311}" presName="dummy5b" presStyleCnt="0"/>
      <dgm:spPr/>
    </dgm:pt>
    <dgm:pt modelId="{89158EF1-C462-41E6-A12B-E5B685D96B27}" type="pres">
      <dgm:prSet presAssocID="{1F490197-A00A-4CD3-A19B-84E1733CE311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FDEE5-D9AA-4F37-A5D2-5A6DAABCCE2D}" type="pres">
      <dgm:prSet presAssocID="{1F490197-A00A-4CD3-A19B-84E1733CE311}" presName="wedge6" presStyleLbl="node1" presStyleIdx="5" presStyleCnt="6"/>
      <dgm:spPr/>
      <dgm:t>
        <a:bodyPr/>
        <a:lstStyle/>
        <a:p>
          <a:endParaRPr lang="en-US"/>
        </a:p>
      </dgm:t>
    </dgm:pt>
    <dgm:pt modelId="{B4F7F016-875E-49CB-BE13-F919B8D0F65F}" type="pres">
      <dgm:prSet presAssocID="{1F490197-A00A-4CD3-A19B-84E1733CE311}" presName="dummy6a" presStyleCnt="0"/>
      <dgm:spPr/>
    </dgm:pt>
    <dgm:pt modelId="{AD764943-8C8E-4945-9651-A34F3EB4E508}" type="pres">
      <dgm:prSet presAssocID="{1F490197-A00A-4CD3-A19B-84E1733CE311}" presName="dummy6b" presStyleCnt="0"/>
      <dgm:spPr/>
    </dgm:pt>
    <dgm:pt modelId="{A721A321-5530-465C-ABA8-ACED8078EF7F}" type="pres">
      <dgm:prSet presAssocID="{1F490197-A00A-4CD3-A19B-84E1733CE311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D7678-8FC6-41CE-8D69-6FF7EFFF3C07}" type="pres">
      <dgm:prSet presAssocID="{DE3B83E4-6A60-447B-A8F5-9C098273419A}" presName="arrowWedge1" presStyleLbl="fgSibTrans2D1" presStyleIdx="0" presStyleCnt="6"/>
      <dgm:spPr/>
    </dgm:pt>
    <dgm:pt modelId="{BB93E759-B2B1-49F8-B358-198BD9110FC7}" type="pres">
      <dgm:prSet presAssocID="{E4E91033-1DE5-48FD-8195-00A4B4C69CE5}" presName="arrowWedge2" presStyleLbl="fgSibTrans2D1" presStyleIdx="1" presStyleCnt="6"/>
      <dgm:spPr/>
    </dgm:pt>
    <dgm:pt modelId="{FE1A72E0-C6BE-442C-95ED-E2E7D1CC8952}" type="pres">
      <dgm:prSet presAssocID="{122226C9-EB45-45FA-A5D3-8DFAFC0DE2D3}" presName="arrowWedge3" presStyleLbl="fgSibTrans2D1" presStyleIdx="2" presStyleCnt="6"/>
      <dgm:spPr/>
    </dgm:pt>
    <dgm:pt modelId="{82CC2358-93B3-42A6-AECD-FB25E2252D21}" type="pres">
      <dgm:prSet presAssocID="{BC3B17C5-2F7E-4B64-A592-209828BC59D3}" presName="arrowWedge4" presStyleLbl="fgSibTrans2D1" presStyleIdx="3" presStyleCnt="6"/>
      <dgm:spPr/>
    </dgm:pt>
    <dgm:pt modelId="{3300DA36-0DB3-4B65-8ABD-B18B8168A3EB}" type="pres">
      <dgm:prSet presAssocID="{C3571BB1-5A04-4851-B856-651F3035505A}" presName="arrowWedge5" presStyleLbl="fgSibTrans2D1" presStyleIdx="4" presStyleCnt="6"/>
      <dgm:spPr/>
    </dgm:pt>
    <dgm:pt modelId="{B58AD328-FF38-40A0-8DB2-E7C7B84FD557}" type="pres">
      <dgm:prSet presAssocID="{D496B607-99C8-4A8B-AA9E-C5A028DD06FB}" presName="arrowWedge6" presStyleLbl="fgSibTrans2D1" presStyleIdx="5" presStyleCnt="6"/>
      <dgm:spPr/>
    </dgm:pt>
  </dgm:ptLst>
  <dgm:cxnLst>
    <dgm:cxn modelId="{3A929B2A-2BB4-450C-8504-B6CDAF2DD913}" type="presOf" srcId="{CE44782A-EBC3-4045-8648-A06ACC10DDF4}" destId="{7915A097-6E46-44B3-A0A7-784862ABBE38}" srcOrd="1" destOrd="0" presId="urn:microsoft.com/office/officeart/2005/8/layout/cycle8"/>
    <dgm:cxn modelId="{D6330932-42CA-438D-8F72-861359458984}" type="presOf" srcId="{B26D5FEC-B805-4BD4-97D3-868BC3A40072}" destId="{E77110FA-EC93-4A8C-8570-3D7BBE6900EF}" srcOrd="1" destOrd="0" presId="urn:microsoft.com/office/officeart/2005/8/layout/cycle8"/>
    <dgm:cxn modelId="{0E646A5D-9B00-4A3B-8ECC-2CEEABD44303}" srcId="{1F490197-A00A-4CD3-A19B-84E1733CE311}" destId="{17A8E3CF-5CD2-4B79-AB51-E2BC8D3E3160}" srcOrd="4" destOrd="0" parTransId="{0B272E5A-09EB-4E07-915F-A1EE8D0A221F}" sibTransId="{C3571BB1-5A04-4851-B856-651F3035505A}"/>
    <dgm:cxn modelId="{06673467-01D7-4C8D-A5D5-84B409F5B99C}" srcId="{1F490197-A00A-4CD3-A19B-84E1733CE311}" destId="{D5D8A7E7-81FE-4E1F-BBA5-7B634A8994C0}" srcOrd="5" destOrd="0" parTransId="{760659D4-D0D7-4F8A-8FAE-2062210E8478}" sibTransId="{D496B607-99C8-4A8B-AA9E-C5A028DD06FB}"/>
    <dgm:cxn modelId="{AFBEA325-DA1D-4F55-96EE-9FAB62DC1340}" srcId="{1F490197-A00A-4CD3-A19B-84E1733CE311}" destId="{CE44782A-EBC3-4045-8648-A06ACC10DDF4}" srcOrd="2" destOrd="0" parTransId="{DFA7D5E7-3FDB-4F90-A188-31BD0C7F1E8D}" sibTransId="{122226C9-EB45-45FA-A5D3-8DFAFC0DE2D3}"/>
    <dgm:cxn modelId="{F6AB6D4A-8D8F-478F-8348-169189A1C35D}" type="presOf" srcId="{D5D8A7E7-81FE-4E1F-BBA5-7B634A8994C0}" destId="{A721A321-5530-465C-ABA8-ACED8078EF7F}" srcOrd="1" destOrd="0" presId="urn:microsoft.com/office/officeart/2005/8/layout/cycle8"/>
    <dgm:cxn modelId="{BEF02C14-969C-40D8-9860-05AA113A5194}" type="presOf" srcId="{50C53109-9F20-44DB-9D3A-F038E7272CE1}" destId="{26C03E03-74FA-495A-96F4-988FC01DC66C}" srcOrd="1" destOrd="0" presId="urn:microsoft.com/office/officeart/2005/8/layout/cycle8"/>
    <dgm:cxn modelId="{1750D558-D148-4992-A761-A10D59ABF983}" srcId="{1F490197-A00A-4CD3-A19B-84E1733CE311}" destId="{50C53109-9F20-44DB-9D3A-F038E7272CE1}" srcOrd="3" destOrd="0" parTransId="{8C70535F-94F3-4636-B2F1-8CF54A25CA87}" sibTransId="{BC3B17C5-2F7E-4B64-A592-209828BC59D3}"/>
    <dgm:cxn modelId="{59B27997-DDF2-4E7B-B950-6671EF77765E}" type="presOf" srcId="{CE44782A-EBC3-4045-8648-A06ACC10DDF4}" destId="{C4CC0A18-6931-49C2-A20B-413DF27F5273}" srcOrd="0" destOrd="0" presId="urn:microsoft.com/office/officeart/2005/8/layout/cycle8"/>
    <dgm:cxn modelId="{75D8EE3B-9852-4205-BCF2-A65852A46C01}" type="presOf" srcId="{B26D5FEC-B805-4BD4-97D3-868BC3A40072}" destId="{B45B7B00-3DD9-4034-B23C-63657DE59B21}" srcOrd="0" destOrd="0" presId="urn:microsoft.com/office/officeart/2005/8/layout/cycle8"/>
    <dgm:cxn modelId="{4744010F-8A99-47FF-874C-082E4A233EE9}" type="presOf" srcId="{17A8E3CF-5CD2-4B79-AB51-E2BC8D3E3160}" destId="{0502DFF4-D269-45B5-8E84-50018D6040CE}" srcOrd="0" destOrd="0" presId="urn:microsoft.com/office/officeart/2005/8/layout/cycle8"/>
    <dgm:cxn modelId="{4780A2E3-0D60-4F01-8F33-A600D9129D84}" type="presOf" srcId="{70BEFBD3-CA0D-4271-9768-5215DEB04087}" destId="{C9FE99E3-32BF-479A-A1B2-607654616F66}" srcOrd="0" destOrd="0" presId="urn:microsoft.com/office/officeart/2005/8/layout/cycle8"/>
    <dgm:cxn modelId="{108C7396-EFA2-413F-A748-19AC40450CD7}" type="presOf" srcId="{17A8E3CF-5CD2-4B79-AB51-E2BC8D3E3160}" destId="{89158EF1-C462-41E6-A12B-E5B685D96B27}" srcOrd="1" destOrd="0" presId="urn:microsoft.com/office/officeart/2005/8/layout/cycle8"/>
    <dgm:cxn modelId="{2D076909-444A-4FF4-8DCF-3B17223FAB41}" type="presOf" srcId="{70BEFBD3-CA0D-4271-9768-5215DEB04087}" destId="{D0F37D3D-3608-4D00-A667-72AEDB7129D2}" srcOrd="1" destOrd="0" presId="urn:microsoft.com/office/officeart/2005/8/layout/cycle8"/>
    <dgm:cxn modelId="{59359339-87DD-4726-86B9-45CC3C6ABD02}" type="presOf" srcId="{50C53109-9F20-44DB-9D3A-F038E7272CE1}" destId="{5614052D-086D-4AD9-8BA3-CCF082D769B4}" srcOrd="0" destOrd="0" presId="urn:microsoft.com/office/officeart/2005/8/layout/cycle8"/>
    <dgm:cxn modelId="{55C0E881-D342-4889-93C5-B9815AC2DD53}" srcId="{1F490197-A00A-4CD3-A19B-84E1733CE311}" destId="{B26D5FEC-B805-4BD4-97D3-868BC3A40072}" srcOrd="0" destOrd="0" parTransId="{0E55F928-75BE-442C-A854-29D2BF69E790}" sibTransId="{DE3B83E4-6A60-447B-A8F5-9C098273419A}"/>
    <dgm:cxn modelId="{BBB76866-47BD-4EB1-B220-9CD129D22E04}" type="presOf" srcId="{D5D8A7E7-81FE-4E1F-BBA5-7B634A8994C0}" destId="{481FDEE5-D9AA-4F37-A5D2-5A6DAABCCE2D}" srcOrd="0" destOrd="0" presId="urn:microsoft.com/office/officeart/2005/8/layout/cycle8"/>
    <dgm:cxn modelId="{A0BEE2EB-BEB8-4695-B3F4-5F2BB5DAA707}" srcId="{1F490197-A00A-4CD3-A19B-84E1733CE311}" destId="{70BEFBD3-CA0D-4271-9768-5215DEB04087}" srcOrd="1" destOrd="0" parTransId="{B8055AC4-C6DD-455D-9893-A633C25F2104}" sibTransId="{E4E91033-1DE5-48FD-8195-00A4B4C69CE5}"/>
    <dgm:cxn modelId="{DD57CAA9-F92A-4F45-88B0-49BD3A8BD161}" type="presOf" srcId="{1F490197-A00A-4CD3-A19B-84E1733CE311}" destId="{9F9646FE-DF9A-4C39-824B-4EFDBDC317A5}" srcOrd="0" destOrd="0" presId="urn:microsoft.com/office/officeart/2005/8/layout/cycle8"/>
    <dgm:cxn modelId="{20536944-BE61-460E-BA07-DFFDFB53ED15}" type="presParOf" srcId="{9F9646FE-DF9A-4C39-824B-4EFDBDC317A5}" destId="{B45B7B00-3DD9-4034-B23C-63657DE59B21}" srcOrd="0" destOrd="0" presId="urn:microsoft.com/office/officeart/2005/8/layout/cycle8"/>
    <dgm:cxn modelId="{4CDCAD57-70EF-47E4-B1D5-DCE8FB4DB069}" type="presParOf" srcId="{9F9646FE-DF9A-4C39-824B-4EFDBDC317A5}" destId="{1790053F-CF21-457B-B3B3-35366AD9C260}" srcOrd="1" destOrd="0" presId="urn:microsoft.com/office/officeart/2005/8/layout/cycle8"/>
    <dgm:cxn modelId="{5C9D0C92-1A1C-486F-9BC3-C87C365AA0F0}" type="presParOf" srcId="{9F9646FE-DF9A-4C39-824B-4EFDBDC317A5}" destId="{2CFEBD52-B61A-4C17-816F-E9B9DF927469}" srcOrd="2" destOrd="0" presId="urn:microsoft.com/office/officeart/2005/8/layout/cycle8"/>
    <dgm:cxn modelId="{3301A12C-69C5-43E0-B6F0-F23C7D0DE146}" type="presParOf" srcId="{9F9646FE-DF9A-4C39-824B-4EFDBDC317A5}" destId="{E77110FA-EC93-4A8C-8570-3D7BBE6900EF}" srcOrd="3" destOrd="0" presId="urn:microsoft.com/office/officeart/2005/8/layout/cycle8"/>
    <dgm:cxn modelId="{2476D95E-E424-4970-9A5B-0D5D37C1BCCA}" type="presParOf" srcId="{9F9646FE-DF9A-4C39-824B-4EFDBDC317A5}" destId="{C9FE99E3-32BF-479A-A1B2-607654616F66}" srcOrd="4" destOrd="0" presId="urn:microsoft.com/office/officeart/2005/8/layout/cycle8"/>
    <dgm:cxn modelId="{CF475BD7-7D6A-4A23-AC85-8DD6FADE218C}" type="presParOf" srcId="{9F9646FE-DF9A-4C39-824B-4EFDBDC317A5}" destId="{0CFC0025-1DEA-4313-9460-0ADA9BA7DDEC}" srcOrd="5" destOrd="0" presId="urn:microsoft.com/office/officeart/2005/8/layout/cycle8"/>
    <dgm:cxn modelId="{BAA5EC2E-FBB9-41B1-8257-4CA280C1668B}" type="presParOf" srcId="{9F9646FE-DF9A-4C39-824B-4EFDBDC317A5}" destId="{7EBC8159-C806-414D-BE71-05207BAE9B99}" srcOrd="6" destOrd="0" presId="urn:microsoft.com/office/officeart/2005/8/layout/cycle8"/>
    <dgm:cxn modelId="{A20018F7-BE4F-4946-BAEB-892485276132}" type="presParOf" srcId="{9F9646FE-DF9A-4C39-824B-4EFDBDC317A5}" destId="{D0F37D3D-3608-4D00-A667-72AEDB7129D2}" srcOrd="7" destOrd="0" presId="urn:microsoft.com/office/officeart/2005/8/layout/cycle8"/>
    <dgm:cxn modelId="{31C292C4-84CF-41F0-A8D3-9F32F57541ED}" type="presParOf" srcId="{9F9646FE-DF9A-4C39-824B-4EFDBDC317A5}" destId="{C4CC0A18-6931-49C2-A20B-413DF27F5273}" srcOrd="8" destOrd="0" presId="urn:microsoft.com/office/officeart/2005/8/layout/cycle8"/>
    <dgm:cxn modelId="{3ED3F659-1A99-48A5-9F4B-B66571B79A93}" type="presParOf" srcId="{9F9646FE-DF9A-4C39-824B-4EFDBDC317A5}" destId="{E19F43D8-7FE4-4BC8-B823-9EE8C8A25614}" srcOrd="9" destOrd="0" presId="urn:microsoft.com/office/officeart/2005/8/layout/cycle8"/>
    <dgm:cxn modelId="{CA7B5D5C-D0DD-44B9-80FD-9CBD028343BA}" type="presParOf" srcId="{9F9646FE-DF9A-4C39-824B-4EFDBDC317A5}" destId="{7EF1F700-1606-4EFF-80AF-2641A430D89E}" srcOrd="10" destOrd="0" presId="urn:microsoft.com/office/officeart/2005/8/layout/cycle8"/>
    <dgm:cxn modelId="{5F0E0256-5038-4F42-BB94-B69804126CDD}" type="presParOf" srcId="{9F9646FE-DF9A-4C39-824B-4EFDBDC317A5}" destId="{7915A097-6E46-44B3-A0A7-784862ABBE38}" srcOrd="11" destOrd="0" presId="urn:microsoft.com/office/officeart/2005/8/layout/cycle8"/>
    <dgm:cxn modelId="{C802E5C1-DF2D-4F8A-B804-4CEC57B316BF}" type="presParOf" srcId="{9F9646FE-DF9A-4C39-824B-4EFDBDC317A5}" destId="{5614052D-086D-4AD9-8BA3-CCF082D769B4}" srcOrd="12" destOrd="0" presId="urn:microsoft.com/office/officeart/2005/8/layout/cycle8"/>
    <dgm:cxn modelId="{CD89E6A2-1E15-4D7D-9676-E77264127A0A}" type="presParOf" srcId="{9F9646FE-DF9A-4C39-824B-4EFDBDC317A5}" destId="{0586D957-87E7-44E2-BFFB-9C45604945B3}" srcOrd="13" destOrd="0" presId="urn:microsoft.com/office/officeart/2005/8/layout/cycle8"/>
    <dgm:cxn modelId="{962AABE7-7687-4C7A-86A7-E2245CBEDDAD}" type="presParOf" srcId="{9F9646FE-DF9A-4C39-824B-4EFDBDC317A5}" destId="{8B4954D8-FC2A-4289-9EAF-03539EE07CE1}" srcOrd="14" destOrd="0" presId="urn:microsoft.com/office/officeart/2005/8/layout/cycle8"/>
    <dgm:cxn modelId="{0194F8A4-B4B0-4CE2-8D27-E5BF04F1682E}" type="presParOf" srcId="{9F9646FE-DF9A-4C39-824B-4EFDBDC317A5}" destId="{26C03E03-74FA-495A-96F4-988FC01DC66C}" srcOrd="15" destOrd="0" presId="urn:microsoft.com/office/officeart/2005/8/layout/cycle8"/>
    <dgm:cxn modelId="{BFC9047A-3D27-4293-9504-7C309E1E51F0}" type="presParOf" srcId="{9F9646FE-DF9A-4C39-824B-4EFDBDC317A5}" destId="{0502DFF4-D269-45B5-8E84-50018D6040CE}" srcOrd="16" destOrd="0" presId="urn:microsoft.com/office/officeart/2005/8/layout/cycle8"/>
    <dgm:cxn modelId="{8D3AC66C-FF8A-42FF-9107-7CC2F3E88C76}" type="presParOf" srcId="{9F9646FE-DF9A-4C39-824B-4EFDBDC317A5}" destId="{EF3C3537-1F0E-47DA-99F0-20168188260F}" srcOrd="17" destOrd="0" presId="urn:microsoft.com/office/officeart/2005/8/layout/cycle8"/>
    <dgm:cxn modelId="{6F9B7907-24E2-4CA0-B41C-5B89A64010FE}" type="presParOf" srcId="{9F9646FE-DF9A-4C39-824B-4EFDBDC317A5}" destId="{F61BE20C-D1DE-4810-984B-BCEB0954E1D0}" srcOrd="18" destOrd="0" presId="urn:microsoft.com/office/officeart/2005/8/layout/cycle8"/>
    <dgm:cxn modelId="{25C64E1F-C784-42C0-884B-2E98343F657F}" type="presParOf" srcId="{9F9646FE-DF9A-4C39-824B-4EFDBDC317A5}" destId="{89158EF1-C462-41E6-A12B-E5B685D96B27}" srcOrd="19" destOrd="0" presId="urn:microsoft.com/office/officeart/2005/8/layout/cycle8"/>
    <dgm:cxn modelId="{1DD473D7-660B-4CA8-A420-C640EEA785B1}" type="presParOf" srcId="{9F9646FE-DF9A-4C39-824B-4EFDBDC317A5}" destId="{481FDEE5-D9AA-4F37-A5D2-5A6DAABCCE2D}" srcOrd="20" destOrd="0" presId="urn:microsoft.com/office/officeart/2005/8/layout/cycle8"/>
    <dgm:cxn modelId="{C89FB1FC-68BA-4A6C-A294-4ED026277AA0}" type="presParOf" srcId="{9F9646FE-DF9A-4C39-824B-4EFDBDC317A5}" destId="{B4F7F016-875E-49CB-BE13-F919B8D0F65F}" srcOrd="21" destOrd="0" presId="urn:microsoft.com/office/officeart/2005/8/layout/cycle8"/>
    <dgm:cxn modelId="{2B474155-7819-4F54-A8FB-0D8515D7F294}" type="presParOf" srcId="{9F9646FE-DF9A-4C39-824B-4EFDBDC317A5}" destId="{AD764943-8C8E-4945-9651-A34F3EB4E508}" srcOrd="22" destOrd="0" presId="urn:microsoft.com/office/officeart/2005/8/layout/cycle8"/>
    <dgm:cxn modelId="{EA627FC9-B20C-40C5-AF1B-DF4F6477C336}" type="presParOf" srcId="{9F9646FE-DF9A-4C39-824B-4EFDBDC317A5}" destId="{A721A321-5530-465C-ABA8-ACED8078EF7F}" srcOrd="23" destOrd="0" presId="urn:microsoft.com/office/officeart/2005/8/layout/cycle8"/>
    <dgm:cxn modelId="{9E59F8C3-9132-4B35-9E9F-49F6B44424D3}" type="presParOf" srcId="{9F9646FE-DF9A-4C39-824B-4EFDBDC317A5}" destId="{ECFD7678-8FC6-41CE-8D69-6FF7EFFF3C07}" srcOrd="24" destOrd="0" presId="urn:microsoft.com/office/officeart/2005/8/layout/cycle8"/>
    <dgm:cxn modelId="{ED2C255D-5FD2-4828-AC02-AFF60467C0DD}" type="presParOf" srcId="{9F9646FE-DF9A-4C39-824B-4EFDBDC317A5}" destId="{BB93E759-B2B1-49F8-B358-198BD9110FC7}" srcOrd="25" destOrd="0" presId="urn:microsoft.com/office/officeart/2005/8/layout/cycle8"/>
    <dgm:cxn modelId="{ED90B3B8-A1B3-4413-94E8-3A8FAE9757CC}" type="presParOf" srcId="{9F9646FE-DF9A-4C39-824B-4EFDBDC317A5}" destId="{FE1A72E0-C6BE-442C-95ED-E2E7D1CC8952}" srcOrd="26" destOrd="0" presId="urn:microsoft.com/office/officeart/2005/8/layout/cycle8"/>
    <dgm:cxn modelId="{89E0F02A-5A01-45EE-AFAD-534FECA86F2A}" type="presParOf" srcId="{9F9646FE-DF9A-4C39-824B-4EFDBDC317A5}" destId="{82CC2358-93B3-42A6-AECD-FB25E2252D21}" srcOrd="27" destOrd="0" presId="urn:microsoft.com/office/officeart/2005/8/layout/cycle8"/>
    <dgm:cxn modelId="{B47458CF-A006-481A-94B3-95DCD909131A}" type="presParOf" srcId="{9F9646FE-DF9A-4C39-824B-4EFDBDC317A5}" destId="{3300DA36-0DB3-4B65-8ABD-B18B8168A3EB}" srcOrd="28" destOrd="0" presId="urn:microsoft.com/office/officeart/2005/8/layout/cycle8"/>
    <dgm:cxn modelId="{74CA1BC4-06A0-4568-9E3F-3670BE07E879}" type="presParOf" srcId="{9F9646FE-DF9A-4C39-824B-4EFDBDC317A5}" destId="{B58AD328-FF38-40A0-8DB2-E7C7B84FD557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B7B00-3DD9-4034-B23C-63657DE59B21}">
      <dsp:nvSpPr>
        <dsp:cNvPr id="0" name=""/>
        <dsp:cNvSpPr/>
      </dsp:nvSpPr>
      <dsp:spPr>
        <a:xfrm>
          <a:off x="3184190" y="392689"/>
          <a:ext cx="5502060" cy="5502060"/>
        </a:xfrm>
        <a:prstGeom prst="pie">
          <a:avLst>
            <a:gd name="adj1" fmla="val 16200000"/>
            <a:gd name="adj2" fmla="val 19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rgbClr val="FF0000"/>
              </a:solidFill>
              <a:latin typeface="Calibri Light" panose="020F0302020204030204"/>
              <a:cs typeface="B Titr" panose="00000700000000000000" pitchFamily="2" charset="-78"/>
            </a:rPr>
            <a:t>انتخابات</a:t>
          </a:r>
          <a:r>
            <a:rPr lang="fa-IR" sz="2800" kern="1200" dirty="0" smtClean="0">
              <a:solidFill>
                <a:srgbClr val="FF0000"/>
              </a:solidFill>
              <a:latin typeface="Calibri Light" panose="020F0302020204030204"/>
              <a:cs typeface="B Titr" panose="00000700000000000000" pitchFamily="2" charset="-78"/>
            </a:rPr>
            <a:t> و نقش مردم</a:t>
          </a:r>
          <a:endParaRPr lang="en-US" sz="2800" kern="1200" dirty="0" smtClean="0">
            <a:solidFill>
              <a:srgbClr val="FF0000"/>
            </a:solidFill>
            <a:latin typeface="Calibri Light" panose="020F0302020204030204"/>
            <a:cs typeface="B Titr" panose="00000700000000000000" pitchFamily="2" charset="-78"/>
          </a:endParaRPr>
        </a:p>
      </dsp:txBody>
      <dsp:txXfrm>
        <a:off x="6066222" y="1095512"/>
        <a:ext cx="1441015" cy="1113512"/>
      </dsp:txXfrm>
    </dsp:sp>
    <dsp:sp modelId="{C9FE99E3-32BF-479A-A1B2-607654616F66}">
      <dsp:nvSpPr>
        <dsp:cNvPr id="0" name=""/>
        <dsp:cNvSpPr/>
      </dsp:nvSpPr>
      <dsp:spPr>
        <a:xfrm>
          <a:off x="3115578" y="506005"/>
          <a:ext cx="5770285" cy="5502060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rgbClr val="FF0000"/>
              </a:solidFill>
              <a:latin typeface="Calibri Light" panose="020F0302020204030204"/>
              <a:cs typeface="B Titr" panose="00000700000000000000" pitchFamily="2" charset="-78"/>
            </a:rPr>
            <a:t>توسعه انسانی</a:t>
          </a:r>
          <a:endParaRPr lang="en-US" sz="2400" kern="1200" dirty="0">
            <a:solidFill>
              <a:srgbClr val="FF0000"/>
            </a:solidFill>
            <a:latin typeface="Calibri Light" panose="020F0302020204030204"/>
            <a:cs typeface="B Titr" panose="00000700000000000000" pitchFamily="2" charset="-78"/>
          </a:endParaRPr>
        </a:p>
      </dsp:txBody>
      <dsp:txXfrm>
        <a:off x="7031129" y="2733030"/>
        <a:ext cx="1579959" cy="1080761"/>
      </dsp:txXfrm>
    </dsp:sp>
    <dsp:sp modelId="{C4CC0A18-6931-49C2-A20B-413DF27F5273}">
      <dsp:nvSpPr>
        <dsp:cNvPr id="0" name=""/>
        <dsp:cNvSpPr/>
      </dsp:nvSpPr>
      <dsp:spPr>
        <a:xfrm>
          <a:off x="3184190" y="619322"/>
          <a:ext cx="5502060" cy="5502060"/>
        </a:xfrm>
        <a:prstGeom prst="pie">
          <a:avLst>
            <a:gd name="adj1" fmla="val 1800000"/>
            <a:gd name="adj2" fmla="val 540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rgbClr val="FF0000"/>
              </a:solidFill>
              <a:latin typeface="Calibri Light" panose="020F0302020204030204"/>
              <a:cs typeface="B Titr" panose="00000700000000000000" pitchFamily="2" charset="-78"/>
            </a:rPr>
            <a:t>وضعیت بهداشت</a:t>
          </a:r>
          <a:endParaRPr lang="en-US" sz="2400" kern="1200" dirty="0" smtClean="0">
            <a:solidFill>
              <a:srgbClr val="FF0000"/>
            </a:solidFill>
            <a:latin typeface="Calibri Light" panose="020F0302020204030204"/>
            <a:cs typeface="B Titr" panose="00000700000000000000" pitchFamily="2" charset="-78"/>
          </a:endParaRPr>
        </a:p>
      </dsp:txBody>
      <dsp:txXfrm>
        <a:off x="6066222" y="4337797"/>
        <a:ext cx="1441015" cy="1113512"/>
      </dsp:txXfrm>
    </dsp:sp>
    <dsp:sp modelId="{5614052D-086D-4AD9-8BA3-CCF082D769B4}">
      <dsp:nvSpPr>
        <dsp:cNvPr id="0" name=""/>
        <dsp:cNvSpPr/>
      </dsp:nvSpPr>
      <dsp:spPr>
        <a:xfrm>
          <a:off x="3053189" y="619322"/>
          <a:ext cx="5502060" cy="5502060"/>
        </a:xfrm>
        <a:prstGeom prst="pie">
          <a:avLst>
            <a:gd name="adj1" fmla="val 5400000"/>
            <a:gd name="adj2" fmla="val 900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rgbClr val="FF0000"/>
              </a:solidFill>
              <a:latin typeface="Calibri Light" panose="020F0302020204030204"/>
              <a:cs typeface="B Titr" panose="00000700000000000000" pitchFamily="2" charset="-78"/>
            </a:rPr>
            <a:t>سرانه ورزشی کشور</a:t>
          </a:r>
          <a:endParaRPr lang="en-US" sz="2400" kern="1200" dirty="0" smtClean="0">
            <a:solidFill>
              <a:srgbClr val="FF0000"/>
            </a:solidFill>
            <a:latin typeface="Calibri Light" panose="020F0302020204030204"/>
            <a:cs typeface="B Titr" panose="00000700000000000000" pitchFamily="2" charset="-78"/>
          </a:endParaRPr>
        </a:p>
      </dsp:txBody>
      <dsp:txXfrm>
        <a:off x="4232202" y="4337797"/>
        <a:ext cx="1441015" cy="1113512"/>
      </dsp:txXfrm>
    </dsp:sp>
    <dsp:sp modelId="{0502DFF4-D269-45B5-8E84-50018D6040CE}">
      <dsp:nvSpPr>
        <dsp:cNvPr id="0" name=""/>
        <dsp:cNvSpPr/>
      </dsp:nvSpPr>
      <dsp:spPr>
        <a:xfrm>
          <a:off x="2987688" y="506005"/>
          <a:ext cx="5502060" cy="5502060"/>
        </a:xfrm>
        <a:prstGeom prst="pie">
          <a:avLst>
            <a:gd name="adj1" fmla="val 9000000"/>
            <a:gd name="adj2" fmla="val 1260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rgbClr val="FF0000"/>
              </a:solidFill>
              <a:latin typeface="Calibri Light" panose="020F0302020204030204"/>
              <a:cs typeface="B Titr" panose="00000700000000000000" pitchFamily="2" charset="-78"/>
            </a:rPr>
            <a:t>مطبوعات و کتاب</a:t>
          </a:r>
          <a:endParaRPr lang="en-US" sz="2400" kern="1200" dirty="0">
            <a:solidFill>
              <a:srgbClr val="FF0000"/>
            </a:solidFill>
            <a:latin typeface="Calibri Light" panose="020F0302020204030204"/>
            <a:cs typeface="B Titr" panose="00000700000000000000" pitchFamily="2" charset="-78"/>
          </a:endParaRPr>
        </a:p>
      </dsp:txBody>
      <dsp:txXfrm>
        <a:off x="3249691" y="2733030"/>
        <a:ext cx="1506516" cy="1080761"/>
      </dsp:txXfrm>
    </dsp:sp>
    <dsp:sp modelId="{481FDEE5-D9AA-4F37-A5D2-5A6DAABCCE2D}">
      <dsp:nvSpPr>
        <dsp:cNvPr id="0" name=""/>
        <dsp:cNvSpPr/>
      </dsp:nvSpPr>
      <dsp:spPr>
        <a:xfrm>
          <a:off x="3053189" y="392689"/>
          <a:ext cx="5502060" cy="5502060"/>
        </a:xfrm>
        <a:prstGeom prst="pie">
          <a:avLst>
            <a:gd name="adj1" fmla="val 126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rgbClr val="FF0000"/>
              </a:solidFill>
              <a:latin typeface="Calibri Light" panose="020F0302020204030204"/>
              <a:cs typeface="B Titr" panose="00000700000000000000" pitchFamily="2" charset="-78"/>
            </a:rPr>
            <a:t>رشد کمی و کیفی </a:t>
          </a:r>
          <a:r>
            <a:rPr lang="fa-IR" sz="2400" kern="1200" dirty="0" err="1" smtClean="0">
              <a:solidFill>
                <a:srgbClr val="FF0000"/>
              </a:solidFill>
              <a:latin typeface="Calibri Light" panose="020F0302020204030204"/>
              <a:cs typeface="B Titr" panose="00000700000000000000" pitchFamily="2" charset="-78"/>
            </a:rPr>
            <a:t>توليد</a:t>
          </a:r>
          <a:r>
            <a:rPr lang="fa-IR" sz="2400" kern="1200" dirty="0" smtClean="0">
              <a:solidFill>
                <a:srgbClr val="FF0000"/>
              </a:solidFill>
              <a:latin typeface="Calibri Light" panose="020F0302020204030204"/>
              <a:cs typeface="B Titr" panose="00000700000000000000" pitchFamily="2" charset="-78"/>
            </a:rPr>
            <a:t> </a:t>
          </a:r>
          <a:r>
            <a:rPr lang="fa-IR" sz="2400" kern="1200" dirty="0" err="1" smtClean="0">
              <a:solidFill>
                <a:srgbClr val="FF0000"/>
              </a:solidFill>
              <a:latin typeface="Calibri Light" panose="020F0302020204030204"/>
              <a:cs typeface="B Titr" panose="00000700000000000000" pitchFamily="2" charset="-78"/>
            </a:rPr>
            <a:t>ملي</a:t>
          </a:r>
          <a:endParaRPr lang="en-US" sz="2400" kern="1200" dirty="0" smtClean="0">
            <a:solidFill>
              <a:srgbClr val="FF0000"/>
            </a:solidFill>
            <a:latin typeface="Calibri Light" panose="020F0302020204030204"/>
            <a:cs typeface="B Titr" panose="00000700000000000000" pitchFamily="2" charset="-78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rgbClr val="FF0000"/>
            </a:solidFill>
            <a:latin typeface="Calibri Light" panose="020F0302020204030204"/>
            <a:cs typeface="B Titr" panose="00000700000000000000" pitchFamily="2" charset="-78"/>
          </a:endParaRPr>
        </a:p>
      </dsp:txBody>
      <dsp:txXfrm>
        <a:off x="4232202" y="1095512"/>
        <a:ext cx="1441015" cy="1113512"/>
      </dsp:txXfrm>
    </dsp:sp>
    <dsp:sp modelId="{ECFD7678-8FC6-41CE-8D69-6FF7EFFF3C07}">
      <dsp:nvSpPr>
        <dsp:cNvPr id="0" name=""/>
        <dsp:cNvSpPr/>
      </dsp:nvSpPr>
      <dsp:spPr>
        <a:xfrm>
          <a:off x="2843385" y="52085"/>
          <a:ext cx="6183267" cy="6183267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3E759-B2B1-49F8-B358-198BD9110FC7}">
      <dsp:nvSpPr>
        <dsp:cNvPr id="0" name=""/>
        <dsp:cNvSpPr/>
      </dsp:nvSpPr>
      <dsp:spPr>
        <a:xfrm>
          <a:off x="2907966" y="165402"/>
          <a:ext cx="6183267" cy="6183267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A72E0-C6BE-442C-95ED-E2E7D1CC8952}">
      <dsp:nvSpPr>
        <dsp:cNvPr id="0" name=""/>
        <dsp:cNvSpPr/>
      </dsp:nvSpPr>
      <dsp:spPr>
        <a:xfrm>
          <a:off x="2843385" y="278718"/>
          <a:ext cx="6183267" cy="6183267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C2358-93B3-42A6-AECD-FB25E2252D21}">
      <dsp:nvSpPr>
        <dsp:cNvPr id="0" name=""/>
        <dsp:cNvSpPr/>
      </dsp:nvSpPr>
      <dsp:spPr>
        <a:xfrm>
          <a:off x="2712786" y="278718"/>
          <a:ext cx="6183267" cy="6183267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0DA36-0DB3-4B65-8ABD-B18B8168A3EB}">
      <dsp:nvSpPr>
        <dsp:cNvPr id="0" name=""/>
        <dsp:cNvSpPr/>
      </dsp:nvSpPr>
      <dsp:spPr>
        <a:xfrm>
          <a:off x="2647285" y="165402"/>
          <a:ext cx="6183267" cy="6183267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AD328-FF38-40A0-8DB2-E7C7B84FD557}">
      <dsp:nvSpPr>
        <dsp:cNvPr id="0" name=""/>
        <dsp:cNvSpPr/>
      </dsp:nvSpPr>
      <dsp:spPr>
        <a:xfrm>
          <a:off x="2712786" y="52085"/>
          <a:ext cx="6183267" cy="6183267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C154-95F6-4B55-8139-95E583B62792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858F-FDE8-48AC-BD3A-6BD24F4C8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9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C154-95F6-4B55-8139-95E583B62792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858F-FDE8-48AC-BD3A-6BD24F4C8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1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C154-95F6-4B55-8139-95E583B62792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858F-FDE8-48AC-BD3A-6BD24F4C8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6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09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52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56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79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49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31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78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93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C154-95F6-4B55-8139-95E583B62792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858F-FDE8-48AC-BD3A-6BD24F4C8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22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365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02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07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10972801" y="6473825"/>
            <a:ext cx="1011767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591248-0796-4F78-8F7D-39187B99DFE7}" type="slidenum">
              <a:rPr kumimoji="0" lang="fa-I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5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10972801" y="6473825"/>
            <a:ext cx="1011767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B879AB-6AE8-44A0-B922-BB082706D0AB}" type="slidenum">
              <a:rPr kumimoji="0" lang="fa-I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69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ote055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t="71893" r="67210" b="6212"/>
          <a:stretch>
            <a:fillRect/>
          </a:stretch>
        </p:blipFill>
        <p:spPr bwMode="auto">
          <a:xfrm>
            <a:off x="0" y="5638800"/>
            <a:ext cx="162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7ED1DE-E129-439B-ACBC-23B75AA397E0}" type="datetimeFigureOut">
              <a: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05/20/1440</a:t>
            </a:fld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3D4A33-FBA8-4E3A-9BBE-DE34FBEE3669}" type="slidenum">
              <a:rPr kumimoji="0" lang="fa-I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67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DB7562-A93F-4AA6-ADEC-0AD5F6D80283}" type="datetimeFigureOut">
              <a: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05/20/1440</a:t>
            </a:fld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1B7599-DA29-4929-8F60-003CDA033B1A}" type="slidenum">
              <a:rPr kumimoji="0" lang="fa-I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5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A526D-1873-4175-B7F0-2483050E7BA1}" type="datetimeFigureOut">
              <a: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05/20/1440</a:t>
            </a:fld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7703D9-834E-4C9D-AA9F-A07EDDF9F772}" type="slidenum">
              <a:rPr kumimoji="0" lang="fa-I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5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B7FF1C-69D9-4124-85C8-97E8A427FAB3}" type="datetimeFigureOut">
              <a: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05/20/1440</a:t>
            </a:fld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61F7C8-C5D3-407B-BD2C-EEC998599DAF}" type="slidenum">
              <a:rPr kumimoji="0" lang="fa-I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4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3715AB-E048-4CC1-97B8-6B94F17FD7E2}" type="datetimeFigureOut">
              <a: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05/20/1440</a:t>
            </a:fld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FF9237-6CCD-44EE-98E5-5249620DC0C6}" type="slidenum">
              <a:rPr kumimoji="0" lang="fa-I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20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C154-95F6-4B55-8139-95E583B62792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858F-FDE8-48AC-BD3A-6BD24F4C8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2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CB13C-02E4-4C5F-B2FA-405F82957949}" type="datetimeFigureOut">
              <a: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05/20/1440</a:t>
            </a:fld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BAB5CC-4790-448E-926D-83CA0EA097B7}" type="slidenum">
              <a:rPr kumimoji="0" lang="fa-I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8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555964-9C0D-4CA7-8BF6-D864CB782565}" type="datetimeFigureOut">
              <a: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05/20/1440</a:t>
            </a:fld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58AC65-07A5-4D72-86E1-392A200D1DB6}" type="slidenum">
              <a:rPr kumimoji="0" lang="fa-I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67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0F801-EB83-490A-9B48-30C512ED93E2}" type="datetimeFigureOut">
              <a: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05/20/1440</a:t>
            </a:fld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E62C98-8B27-40F6-B788-B0B2DDD8A18A}" type="slidenum">
              <a:rPr kumimoji="0" lang="fa-I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57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97A10-93CE-4C45-AA1B-E473A7434B0E}" type="datetimeFigureOut">
              <a: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05/20/1440</a:t>
            </a:fld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C94F08-23EA-4265-86F0-AA6E860BE101}" type="slidenum">
              <a:rPr kumimoji="0" lang="fa-I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96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6054D-86EF-444C-A7FC-160A9E701C51}" type="datetimeFigureOut">
              <a: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05/20/1440</a:t>
            </a:fld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CC58F3-137F-4E53-8660-1CFCCE04F9F1}" type="slidenum">
              <a:rPr kumimoji="0" lang="fa-I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4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91047-2CE9-42C6-8112-B8B10D65F973}" type="datetimeFigureOut">
              <a:rPr kumimoji="0" lang="fa-I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05/20/1440</a:t>
            </a:fld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29F426-A7CE-4C71-9C5C-2C52CED1A9E0}" type="slidenum">
              <a:rPr kumimoji="0" lang="fa-I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98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05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9737" y="33454"/>
            <a:ext cx="9652000" cy="6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72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C154-95F6-4B55-8139-95E583B62792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858F-FDE8-48AC-BD3A-6BD24F4C8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4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C154-95F6-4B55-8139-95E583B62792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858F-FDE8-48AC-BD3A-6BD24F4C8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93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C154-95F6-4B55-8139-95E583B62792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858F-FDE8-48AC-BD3A-6BD24F4C8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C154-95F6-4B55-8139-95E583B62792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858F-FDE8-48AC-BD3A-6BD24F4C8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40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C154-95F6-4B55-8139-95E583B62792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858F-FDE8-48AC-BD3A-6BD24F4C8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4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C154-95F6-4B55-8139-95E583B62792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858F-FDE8-48AC-BD3A-6BD24F4C8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5C154-95F6-4B55-8139-95E583B62792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3858F-FDE8-48AC-BD3A-6BD24F4C8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7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1/26/2019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69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icture1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77184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57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757E2-F976-4EFC-A4A9-A96D58F0E7DF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05/20/1440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E95F9-4E8E-4124-A73D-52FA4BF64472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8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31" y="2213076"/>
            <a:ext cx="10972800" cy="24821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/>
            <a:r>
              <a:rPr lang="fa-IR" sz="4800" dirty="0">
                <a:cs typeface="B Titr" panose="00000700000000000000" pitchFamily="2" charset="-78"/>
              </a:rPr>
              <a:t>مقایسه دستاوردهای انقلاب اسلامی</a:t>
            </a:r>
            <a:br>
              <a:rPr lang="fa-IR" sz="4800" dirty="0">
                <a:cs typeface="B Titr" panose="00000700000000000000" pitchFamily="2" charset="-78"/>
              </a:rPr>
            </a:br>
            <a:r>
              <a:rPr lang="fa-IR" sz="4800" dirty="0">
                <a:cs typeface="B Titr" panose="00000700000000000000" pitchFamily="2" charset="-78"/>
              </a:rPr>
              <a:t> با دوره ی </a:t>
            </a:r>
            <a:r>
              <a:rPr lang="fa-IR" sz="4800" smtClean="0">
                <a:cs typeface="B Titr" panose="00000700000000000000" pitchFamily="2" charset="-78"/>
              </a:rPr>
              <a:t>پهلوی (</a:t>
            </a:r>
            <a:r>
              <a:rPr lang="fa-IR" sz="4800" dirty="0" smtClean="0">
                <a:cs typeface="B Titr" panose="00000700000000000000" pitchFamily="2" charset="-78"/>
              </a:rPr>
              <a:t>1)</a:t>
            </a:r>
            <a:endParaRPr lang="fa-IR" sz="4800" dirty="0"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39034" y="5564875"/>
            <a:ext cx="2931795" cy="106680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تدوین : ایرج فرامرزی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631" y="459748"/>
            <a:ext cx="327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41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از منظر حقوق سیاسی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حقوق سیاسی </a:t>
            </a:r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>مردم مهمترین آرمانها و اهداف در </a:t>
            </a: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انقلاب اسلامی:</a:t>
            </a:r>
          </a:p>
          <a:p>
            <a:pPr algn="r" rtl="1"/>
            <a:r>
              <a:rPr lang="fa-IR" b="1" dirty="0" smtClean="0">
                <a:cs typeface="B Zar" panose="00000400000000000000" pitchFamily="2" charset="-78"/>
              </a:rPr>
              <a:t>عدم تعطیلی </a:t>
            </a:r>
            <a:r>
              <a:rPr lang="fa-IR" b="1" dirty="0">
                <a:cs typeface="B Zar" panose="00000400000000000000" pitchFamily="2" charset="-78"/>
              </a:rPr>
              <a:t>ظرفیتهای مردم سالار </a:t>
            </a:r>
            <a:r>
              <a:rPr lang="fa-IR" b="1" dirty="0" smtClean="0">
                <a:cs typeface="B Zar" panose="00000400000000000000" pitchFamily="2" charset="-78"/>
              </a:rPr>
              <a:t>حتی در شرایط بحرانی نظیر: </a:t>
            </a:r>
          </a:p>
          <a:p>
            <a:pPr marL="4121150" algn="r" rtl="1">
              <a:tabLst>
                <a:tab pos="5091113" algn="l"/>
              </a:tabLst>
            </a:pPr>
            <a:r>
              <a:rPr lang="fa-IR" b="1" dirty="0" smtClean="0">
                <a:cs typeface="B Zar" panose="00000400000000000000" pitchFamily="2" charset="-78"/>
              </a:rPr>
              <a:t>رخدادهای دولت موقت</a:t>
            </a:r>
          </a:p>
          <a:p>
            <a:pPr marL="4121150" algn="r" rtl="1">
              <a:tabLst>
                <a:tab pos="5091113" algn="l"/>
              </a:tabLst>
            </a:pPr>
            <a:r>
              <a:rPr lang="fa-IR" b="1" dirty="0" smtClean="0">
                <a:cs typeface="B Zar" panose="00000400000000000000" pitchFamily="2" charset="-78"/>
              </a:rPr>
              <a:t>سالهای دفاع </a:t>
            </a:r>
            <a:r>
              <a:rPr lang="fa-IR" b="1" dirty="0" err="1" smtClean="0">
                <a:cs typeface="B Zar" panose="00000400000000000000" pitchFamily="2" charset="-78"/>
              </a:rPr>
              <a:t>مقدّس</a:t>
            </a:r>
            <a:r>
              <a:rPr lang="fa-IR" b="1" dirty="0" smtClean="0">
                <a:cs typeface="B Zar" panose="00000400000000000000" pitchFamily="2" charset="-78"/>
              </a:rPr>
              <a:t> </a:t>
            </a:r>
          </a:p>
          <a:p>
            <a:pPr marL="4121150" algn="r" rtl="1">
              <a:tabLst>
                <a:tab pos="5091113" algn="l"/>
              </a:tabLst>
            </a:pPr>
            <a:r>
              <a:rPr lang="fa-IR" b="1" dirty="0" smtClean="0">
                <a:cs typeface="B Zar" panose="00000400000000000000" pitchFamily="2" charset="-78"/>
              </a:rPr>
              <a:t>سالهای بحرانهای امنیتی، </a:t>
            </a:r>
            <a:r>
              <a:rPr lang="fa-IR" b="1" dirty="0" err="1" smtClean="0">
                <a:cs typeface="B Zar" panose="00000400000000000000" pitchFamily="2" charset="-78"/>
              </a:rPr>
              <a:t>ترورها</a:t>
            </a:r>
            <a:r>
              <a:rPr lang="fa-IR" b="1" dirty="0" smtClean="0">
                <a:cs typeface="B Zar" panose="00000400000000000000" pitchFamily="2" charset="-78"/>
              </a:rPr>
              <a:t> و حمله دشمن خارجی</a:t>
            </a:r>
          </a:p>
          <a:p>
            <a:pPr algn="r" rtl="1"/>
            <a:r>
              <a:rPr lang="fa-IR" b="1" dirty="0" smtClean="0">
                <a:cs typeface="B Zar" panose="00000400000000000000" pitchFamily="2" charset="-78"/>
              </a:rPr>
              <a:t>انتخاب مقامات قوای </a:t>
            </a:r>
            <a:r>
              <a:rPr lang="fa-IR" b="1" dirty="0" err="1" smtClean="0">
                <a:cs typeface="B Zar" panose="00000400000000000000" pitchFamily="2" charset="-78"/>
              </a:rPr>
              <a:t>اجرائیه</a:t>
            </a:r>
            <a:r>
              <a:rPr lang="fa-IR" b="1" dirty="0" smtClean="0">
                <a:cs typeface="B Zar" panose="00000400000000000000" pitchFamily="2" charset="-78"/>
              </a:rPr>
              <a:t>، مقننه، اعضای شوراهای اسلامی با رأی مستقیم </a:t>
            </a:r>
          </a:p>
          <a:p>
            <a:pPr algn="r" rtl="1"/>
            <a:r>
              <a:rPr lang="fa-IR" b="1" dirty="0" smtClean="0">
                <a:cs typeface="B Zar" panose="00000400000000000000" pitchFamily="2" charset="-78"/>
              </a:rPr>
              <a:t>انتخاب رهبری نظام را هم با رأی غیرمستقیم مردم</a:t>
            </a: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3679"/>
            <a:ext cx="12192001" cy="230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5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ultidocument 5"/>
          <p:cNvSpPr/>
          <p:nvPr/>
        </p:nvSpPr>
        <p:spPr>
          <a:xfrm>
            <a:off x="2307032" y="411479"/>
            <a:ext cx="7286084" cy="1645921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3200" dirty="0">
                <a:solidFill>
                  <a:prstClr val="black"/>
                </a:solidFill>
                <a:latin typeface="Calibri Light" panose="020F0302020204030204"/>
                <a:cs typeface="B Titr" panose="00000700000000000000" pitchFamily="2" charset="-78"/>
              </a:rPr>
              <a:t>توسعه انسانی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031" y="2197289"/>
            <a:ext cx="7286085" cy="452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0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توسعه انسانی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rmAutofit lnSpcReduction="1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>مهمترین و معتبرترین گزارش توسعه </a:t>
            </a: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انسانی:</a:t>
            </a:r>
          </a:p>
          <a:p>
            <a:pPr marL="914400"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دفتر توسعه سازمان ملل متحد </a:t>
            </a:r>
            <a:r>
              <a:rPr lang="fa-IR" b="1" dirty="0">
                <a:cs typeface="B Zar" panose="00000400000000000000" pitchFamily="2" charset="-78"/>
              </a:rPr>
              <a:t>(</a:t>
            </a:r>
            <a:r>
              <a:rPr lang="en-US" b="1" dirty="0">
                <a:cs typeface="B Zar" panose="00000400000000000000" pitchFamily="2" charset="-78"/>
              </a:rPr>
              <a:t>UNDP</a:t>
            </a:r>
            <a:r>
              <a:rPr lang="fa-IR" b="1" dirty="0">
                <a:cs typeface="B Zar" panose="00000400000000000000" pitchFamily="2" charset="-78"/>
              </a:rPr>
              <a:t>) </a:t>
            </a:r>
            <a:r>
              <a:rPr lang="fa-IR" b="1" dirty="0" smtClean="0">
                <a:cs typeface="B Zar" panose="00000400000000000000" pitchFamily="2" charset="-78"/>
              </a:rPr>
              <a:t>مرجع رسمی در جهان. </a:t>
            </a:r>
          </a:p>
          <a:p>
            <a:pPr marL="914400"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ارائه گزارشهای </a:t>
            </a:r>
            <a:r>
              <a:rPr lang="fa-IR" b="1" dirty="0">
                <a:cs typeface="B Zar" panose="00000400000000000000" pitchFamily="2" charset="-78"/>
              </a:rPr>
              <a:t>اقتصادی و اجتماعی در </a:t>
            </a:r>
            <a:r>
              <a:rPr lang="fa-IR" b="1" dirty="0" smtClean="0">
                <a:cs typeface="B Zar" panose="00000400000000000000" pitchFamily="2" charset="-78"/>
              </a:rPr>
              <a:t>جهان </a:t>
            </a:r>
            <a:r>
              <a:rPr lang="fa-IR" b="1" dirty="0" err="1" smtClean="0">
                <a:cs typeface="B Zar" panose="00000400000000000000" pitchFamily="2" charset="-78"/>
              </a:rPr>
              <a:t>هرساله</a:t>
            </a:r>
            <a:r>
              <a:rPr lang="fa-IR" b="1" dirty="0" smtClean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توسط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شاخص </a:t>
            </a:r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>توسعه انسانی ملل متحد (</a:t>
            </a:r>
            <a:r>
              <a:rPr lang="en-US" b="1" dirty="0">
                <a:solidFill>
                  <a:srgbClr val="FF0000"/>
                </a:solidFill>
                <a:cs typeface="B Zar" panose="00000400000000000000" pitchFamily="2" charset="-78"/>
              </a:rPr>
              <a:t>HDI</a:t>
            </a:r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> )</a:t>
            </a: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کشورها:</a:t>
            </a:r>
            <a:endParaRPr lang="fa-IR" b="1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b="1" dirty="0" smtClean="0">
                <a:cs typeface="B Zar" panose="00000400000000000000" pitchFamily="2" charset="-78"/>
              </a:rPr>
              <a:t> بر اساس معیارهای محاسبه </a:t>
            </a:r>
          </a:p>
          <a:p>
            <a:pPr marL="2517775" indent="-293688"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امید به زندگی</a:t>
            </a:r>
          </a:p>
          <a:p>
            <a:pPr marL="2517775" indent="-293688"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 کیفیت نظام آموزشی</a:t>
            </a:r>
          </a:p>
          <a:p>
            <a:pPr marL="2517775" indent="-293688"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 درآمد واقعی و سرانه.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19" y="3698543"/>
            <a:ext cx="5390866" cy="257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1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آخرین گزارش سالانه سازمان ملل درباره عملکرد </a:t>
            </a:r>
            <a:r>
              <a:rPr lang="fa-IR" sz="3200" dirty="0" smtClean="0">
                <a:cs typeface="B Titr" panose="00000700000000000000" pitchFamily="2" charset="-78"/>
              </a:rPr>
              <a:t>ج.ا.ا. در </a:t>
            </a:r>
            <a:r>
              <a:rPr lang="fa-IR" sz="3200" dirty="0">
                <a:cs typeface="B Titr" panose="00000700000000000000" pitchFamily="2" charset="-78"/>
              </a:rPr>
              <a:t>زمینه توسعه </a:t>
            </a:r>
            <a:r>
              <a:rPr lang="fa-IR" sz="3200" dirty="0" smtClean="0">
                <a:cs typeface="B Titr" panose="00000700000000000000" pitchFamily="2" charset="-78"/>
              </a:rPr>
              <a:t>انسانی</a:t>
            </a:r>
            <a:endParaRPr lang="fa-IR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marL="0" lvl="0" indent="0" algn="r" rtl="1">
              <a:lnSpc>
                <a:spcPts val="3900"/>
              </a:lnSpc>
              <a:buNone/>
            </a:pPr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>اهمیت شاخص توسعه انسانی ملل متحد (</a:t>
            </a:r>
            <a:r>
              <a:rPr lang="en-US" b="1" dirty="0">
                <a:solidFill>
                  <a:srgbClr val="FF0000"/>
                </a:solidFill>
                <a:cs typeface="B Zar" panose="00000400000000000000" pitchFamily="2" charset="-78"/>
              </a:rPr>
              <a:t>HDI </a:t>
            </a: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):</a:t>
            </a:r>
            <a:endParaRPr lang="fa-IR" b="1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marL="860425" lvl="0" algn="r" rtl="1">
              <a:lnSpc>
                <a:spcPts val="3900"/>
              </a:lnSpc>
            </a:pP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تمامی شاخص های توسعه اقتصادی و اجتماعی در برآورد این شاخص دخیل است </a:t>
            </a:r>
          </a:p>
          <a:p>
            <a:pPr marL="860425" lvl="0" algn="r" rtl="1">
              <a:lnSpc>
                <a:spcPts val="3900"/>
              </a:lnSpc>
            </a:pP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این شاخص </a:t>
            </a:r>
            <a:r>
              <a:rPr lang="fa-IR" b="1" dirty="0" err="1">
                <a:solidFill>
                  <a:prstClr val="black"/>
                </a:solidFill>
                <a:cs typeface="B Zar" panose="00000400000000000000" pitchFamily="2" charset="-78"/>
              </a:rPr>
              <a:t>جامعترین</a:t>
            </a: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 معیارها برای مقایسه توسعه </a:t>
            </a:r>
            <a:r>
              <a:rPr lang="fa-IR" b="1" dirty="0" err="1">
                <a:solidFill>
                  <a:prstClr val="black"/>
                </a:solidFill>
                <a:cs typeface="B Zar" panose="00000400000000000000" pitchFamily="2" charset="-78"/>
              </a:rPr>
              <a:t>یافتگی</a:t>
            </a: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 کشورها به شمار می رود</a:t>
            </a:r>
          </a:p>
          <a:p>
            <a:pPr marL="860425" lvl="0" algn="r" rtl="1">
              <a:lnSpc>
                <a:spcPts val="3900"/>
              </a:lnSpc>
            </a:pP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معیارهای اصلی مقایسه کشورها دولتها و سازمانهای علمی و تحقیقاتی با این شاخص</a:t>
            </a:r>
          </a:p>
          <a:p>
            <a:pPr marL="0" indent="0" algn="r" rtl="1">
              <a:lnSpc>
                <a:spcPts val="3900"/>
              </a:lnSpc>
              <a:buNone/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شاخصهای </a:t>
            </a:r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>انسانی دفتر توسعه سازمان ملل </a:t>
            </a: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برای سنجش </a:t>
            </a:r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>کیفیت زندگی </a:t>
            </a: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ملتها:</a:t>
            </a:r>
          </a:p>
          <a:p>
            <a:pPr marL="914400" algn="r" rtl="1">
              <a:lnSpc>
                <a:spcPts val="3900"/>
              </a:lnSpc>
              <a:tabLst>
                <a:tab pos="1309688" algn="l"/>
              </a:tabLst>
            </a:pPr>
            <a:r>
              <a:rPr lang="fa-IR" sz="2600" b="1" dirty="0" smtClean="0">
                <a:cs typeface="B Zar" panose="00000400000000000000" pitchFamily="2" charset="-78"/>
              </a:rPr>
              <a:t>امید </a:t>
            </a:r>
            <a:r>
              <a:rPr lang="fa-IR" sz="2600" b="1" dirty="0">
                <a:cs typeface="B Zar" panose="00000400000000000000" pitchFamily="2" charset="-78"/>
              </a:rPr>
              <a:t>به زندگی، بهداشت، نظام آموزشی و درآمد.</a:t>
            </a:r>
          </a:p>
          <a:p>
            <a:pPr marL="914400" algn="r" rtl="1">
              <a:lnSpc>
                <a:spcPts val="3900"/>
              </a:lnSpc>
              <a:tabLst>
                <a:tab pos="1309688" algn="l"/>
              </a:tabLst>
            </a:pPr>
            <a:r>
              <a:rPr lang="fa-IR" sz="2600" b="1" dirty="0" smtClean="0">
                <a:cs typeface="B Zar" panose="00000400000000000000" pitchFamily="2" charset="-78"/>
              </a:rPr>
              <a:t>عمر طولانی، زندگی سالم از نظر بهداشتی، </a:t>
            </a:r>
          </a:p>
          <a:p>
            <a:pPr marL="914400" algn="r" rtl="1">
              <a:lnSpc>
                <a:spcPts val="3900"/>
              </a:lnSpc>
              <a:tabLst>
                <a:tab pos="1309688" algn="l"/>
              </a:tabLst>
            </a:pPr>
            <a:r>
              <a:rPr lang="fa-IR" sz="2600" b="1" dirty="0" smtClean="0">
                <a:cs typeface="B Zar" panose="00000400000000000000" pitchFamily="2" charset="-78"/>
              </a:rPr>
              <a:t>شاخص آموزش و تحصیلات و استاندارد یک زندگی </a:t>
            </a:r>
            <a:r>
              <a:rPr lang="fa-IR" sz="2600" b="1" dirty="0" err="1" smtClean="0">
                <a:cs typeface="B Zar" panose="00000400000000000000" pitchFamily="2" charset="-78"/>
              </a:rPr>
              <a:t>آبرومندانه</a:t>
            </a:r>
            <a:r>
              <a:rPr lang="fa-IR" sz="2600" b="1" dirty="0" smtClean="0">
                <a:cs typeface="B Zar" panose="00000400000000000000" pitchFamily="2" charset="-78"/>
              </a:rPr>
              <a:t> و 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736979" y="6085511"/>
            <a:ext cx="11204811" cy="5924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69913" lvl="0" indent="-457200" algn="r" rtl="1">
              <a:lnSpc>
                <a:spcPts val="39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fa-IR" sz="2600" b="1" dirty="0">
                <a:solidFill>
                  <a:prstClr val="black"/>
                </a:solidFill>
                <a:cs typeface="B Zar" panose="00000400000000000000" pitchFamily="2" charset="-78"/>
              </a:rPr>
              <a:t>مجموع این </a:t>
            </a:r>
            <a:r>
              <a:rPr lang="fa-IR" sz="2600" b="1" dirty="0" err="1">
                <a:solidFill>
                  <a:prstClr val="black"/>
                </a:solidFill>
                <a:cs typeface="B Zar" panose="00000400000000000000" pitchFamily="2" charset="-78"/>
              </a:rPr>
              <a:t>پارامترها</a:t>
            </a:r>
            <a:r>
              <a:rPr lang="fa-IR" sz="2600" b="1" dirty="0">
                <a:solidFill>
                  <a:prstClr val="black"/>
                </a:solidFill>
                <a:cs typeface="B Zar" panose="00000400000000000000" pitchFamily="2" charset="-78"/>
              </a:rPr>
              <a:t> عددی را بدست میدهند که عدد شاخص توسعه انسانی نامیده میشود.</a:t>
            </a:r>
            <a:endParaRPr lang="fa-IR" sz="2600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3408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solidFill>
                  <a:prstClr val="black"/>
                </a:solidFill>
                <a:cs typeface="B Titr" panose="00000700000000000000" pitchFamily="2" charset="-78"/>
              </a:rPr>
              <a:t>آخرین گزارش سالانه سازمان ملل درباره عملکرد </a:t>
            </a:r>
            <a:r>
              <a:rPr lang="fa-IR" sz="3200" dirty="0" err="1">
                <a:solidFill>
                  <a:prstClr val="black"/>
                </a:solidFill>
                <a:cs typeface="B Titr" panose="00000700000000000000" pitchFamily="2" charset="-78"/>
              </a:rPr>
              <a:t>ج.ا.ا</a:t>
            </a:r>
            <a:r>
              <a:rPr lang="fa-IR" sz="3200" dirty="0">
                <a:solidFill>
                  <a:prstClr val="black"/>
                </a:solidFill>
                <a:cs typeface="B Titr" panose="00000700000000000000" pitchFamily="2" charset="-78"/>
              </a:rPr>
              <a:t>. در زمینه توسعه انسانی</a:t>
            </a:r>
            <a:endParaRPr lang="fa-IR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marL="0" lvl="0" indent="0" algn="r" rtl="1">
              <a:lnSpc>
                <a:spcPct val="150000"/>
              </a:lnSpc>
              <a:buNone/>
            </a:pPr>
            <a:r>
              <a:rPr lang="fa-IR" sz="2600" b="1" dirty="0">
                <a:solidFill>
                  <a:srgbClr val="FF0000"/>
                </a:solidFill>
                <a:cs typeface="B Zar" panose="00000400000000000000" pitchFamily="2" charset="-78"/>
              </a:rPr>
              <a:t>گزارش توسعه انسانی سازمان ملل در فاصله سالهای 1358تا سال 1395:</a:t>
            </a:r>
          </a:p>
          <a:p>
            <a:pPr marL="968375" lvl="0" algn="r" rtl="1">
              <a:lnSpc>
                <a:spcPct val="150000"/>
              </a:lnSpc>
            </a:pPr>
            <a:r>
              <a:rPr lang="fa-IR" sz="2600" b="1" dirty="0">
                <a:solidFill>
                  <a:prstClr val="black"/>
                </a:solidFill>
                <a:cs typeface="B Zar" panose="00000400000000000000" pitchFamily="2" charset="-78"/>
              </a:rPr>
              <a:t>اختصاص رتبه اول میزان رشد شاخص توسعه انسانی </a:t>
            </a:r>
          </a:p>
          <a:p>
            <a:pPr marL="968375" lvl="0" algn="r" rtl="1">
              <a:lnSpc>
                <a:spcPct val="150000"/>
              </a:lnSpc>
            </a:pPr>
            <a:r>
              <a:rPr lang="fa-IR" sz="2600" b="1" dirty="0">
                <a:solidFill>
                  <a:prstClr val="black"/>
                </a:solidFill>
                <a:cs typeface="B Zar" panose="00000400000000000000" pitchFamily="2" charset="-78"/>
              </a:rPr>
              <a:t>. میانگین رشد شاخص انسانی0/69 تا 73 /0  درصد </a:t>
            </a:r>
            <a:endParaRPr lang="fa-IR" sz="2600" b="1" dirty="0" smtClean="0">
              <a:solidFill>
                <a:prstClr val="black"/>
              </a:solidFill>
              <a:cs typeface="B Zar" panose="00000400000000000000" pitchFamily="2" charset="-78"/>
            </a:endParaRPr>
          </a:p>
          <a:p>
            <a:pPr marL="968375" lvl="0" algn="r" rtl="1">
              <a:lnSpc>
                <a:spcPct val="150000"/>
              </a:lnSpc>
            </a:pPr>
            <a:r>
              <a:rPr lang="fa-IR" sz="26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رشد </a:t>
            </a:r>
            <a:r>
              <a:rPr lang="fa-IR" sz="2600" b="1" dirty="0">
                <a:solidFill>
                  <a:prstClr val="black"/>
                </a:solidFill>
                <a:cs typeface="B Zar" panose="00000400000000000000" pitchFamily="2" charset="-78"/>
              </a:rPr>
              <a:t>ایران بیشتر از دو برابر متوسط جهانی </a:t>
            </a:r>
          </a:p>
          <a:p>
            <a:pPr marL="968375" lvl="0" algn="r" rtl="1">
              <a:lnSpc>
                <a:spcPct val="150000"/>
              </a:lnSpc>
            </a:pPr>
            <a:r>
              <a:rPr lang="fa-IR" sz="2600" b="1" dirty="0">
                <a:solidFill>
                  <a:prstClr val="black"/>
                </a:solidFill>
                <a:cs typeface="B Zar" panose="00000400000000000000" pitchFamily="2" charset="-78"/>
              </a:rPr>
              <a:t>نشان دادن سالانه 6/ 1درصد </a:t>
            </a:r>
            <a:r>
              <a:rPr lang="fa-IR" sz="26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توسعه</a:t>
            </a:r>
            <a:endParaRPr lang="fa-IR" sz="2600" b="1" dirty="0">
              <a:solidFill>
                <a:prstClr val="black"/>
              </a:solidFill>
              <a:cs typeface="B Zar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ایران </a:t>
            </a:r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>تا چه حد موفق شده کمبودهای شاخص توسعه را جبران </a:t>
            </a: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کند؟</a:t>
            </a:r>
          </a:p>
          <a:p>
            <a:pPr marL="1023938"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گزارش </a:t>
            </a:r>
            <a:r>
              <a:rPr lang="fa-IR" b="1" dirty="0" err="1">
                <a:cs typeface="B Zar" panose="00000400000000000000" pitchFamily="2" charset="-78"/>
              </a:rPr>
              <a:t>فایننشال</a:t>
            </a:r>
            <a:r>
              <a:rPr lang="fa-IR" b="1" dirty="0">
                <a:cs typeface="B Zar" panose="00000400000000000000" pitchFamily="2" charset="-78"/>
              </a:rPr>
              <a:t> تریبیون که در 30 اردیبهشت 1395: </a:t>
            </a:r>
          </a:p>
          <a:p>
            <a:pPr marL="1023938"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ایران از </a:t>
            </a:r>
            <a:r>
              <a:rPr lang="fa-IR" b="1" dirty="0">
                <a:cs typeface="B Zar" panose="00000400000000000000" pitchFamily="2" charset="-78"/>
              </a:rPr>
              <a:t>نظر جبران کسری این </a:t>
            </a:r>
            <a:r>
              <a:rPr lang="fa-IR" b="1" dirty="0" smtClean="0">
                <a:cs typeface="B Zar" panose="00000400000000000000" pitchFamily="2" charset="-78"/>
              </a:rPr>
              <a:t>شاخصه ها بعد </a:t>
            </a:r>
            <a:r>
              <a:rPr lang="fa-IR" b="1" dirty="0">
                <a:cs typeface="B Zar" panose="00000400000000000000" pitchFamily="2" charset="-78"/>
              </a:rPr>
              <a:t>از کره جنوبی </a:t>
            </a:r>
            <a:r>
              <a:rPr lang="fa-IR" b="1" dirty="0" smtClean="0">
                <a:cs typeface="B Zar" panose="00000400000000000000" pitchFamily="2" charset="-78"/>
              </a:rPr>
              <a:t>رتبه دوم جهان را دارد.</a:t>
            </a:r>
          </a:p>
        </p:txBody>
      </p:sp>
    </p:spTree>
    <p:extLst>
      <p:ext uri="{BB962C8B-B14F-4D97-AF65-F5344CB8AC3E}">
        <p14:creationId xmlns:p14="http://schemas.microsoft.com/office/powerpoint/2010/main" val="75553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ultidocument 5"/>
          <p:cNvSpPr/>
          <p:nvPr/>
        </p:nvSpPr>
        <p:spPr>
          <a:xfrm>
            <a:off x="2307032" y="411479"/>
            <a:ext cx="7286084" cy="1645921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3200" dirty="0">
                <a:solidFill>
                  <a:prstClr val="black"/>
                </a:solidFill>
                <a:latin typeface="Calibri Light" panose="020F0302020204030204"/>
                <a:cs typeface="B Titr" panose="00000700000000000000" pitchFamily="2" charset="-78"/>
              </a:rPr>
              <a:t>رشد کمی و کیفی </a:t>
            </a:r>
            <a:r>
              <a:rPr lang="fa-IR" sz="3200" dirty="0" err="1">
                <a:solidFill>
                  <a:prstClr val="black"/>
                </a:solidFill>
                <a:latin typeface="Calibri Light" panose="020F0302020204030204"/>
                <a:cs typeface="B Titr" panose="00000700000000000000" pitchFamily="2" charset="-78"/>
              </a:rPr>
              <a:t>توليد</a:t>
            </a:r>
            <a:r>
              <a:rPr lang="fa-IR" sz="3200" dirty="0">
                <a:solidFill>
                  <a:prstClr val="black"/>
                </a:solidFill>
                <a:latin typeface="Calibri Light" panose="020F0302020204030204"/>
                <a:cs typeface="B Titr" panose="00000700000000000000" pitchFamily="2" charset="-78"/>
              </a:rPr>
              <a:t> </a:t>
            </a:r>
            <a:r>
              <a:rPr lang="fa-IR" sz="3200" dirty="0" err="1">
                <a:solidFill>
                  <a:prstClr val="black"/>
                </a:solidFill>
                <a:latin typeface="Calibri Light" panose="020F0302020204030204"/>
                <a:cs typeface="B Titr" panose="00000700000000000000" pitchFamily="2" charset="-78"/>
              </a:rPr>
              <a:t>ملي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4770"/>
            <a:ext cx="12050973" cy="332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2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مقایسه مهم ترین </a:t>
            </a:r>
            <a:r>
              <a:rPr lang="fa-IR" sz="3200" dirty="0" err="1">
                <a:cs typeface="B Titr" panose="00000700000000000000" pitchFamily="2" charset="-78"/>
              </a:rPr>
              <a:t>دستارود</a:t>
            </a:r>
            <a:r>
              <a:rPr lang="fa-IR" sz="3200" dirty="0">
                <a:cs typeface="B Titr" panose="00000700000000000000" pitchFamily="2" charset="-78"/>
              </a:rPr>
              <a:t> های انقلاب در تولید ملی با دوران پهلوی تا سال 94 و 95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marL="0" indent="0" algn="r" rtl="1">
              <a:lnSpc>
                <a:spcPts val="3600"/>
              </a:lnSpc>
              <a:buNone/>
            </a:pPr>
            <a:r>
              <a:rPr lang="fa-IR" sz="26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57 برابر شدن صادرات </a:t>
            </a:r>
            <a:r>
              <a:rPr lang="fa-IR" sz="2600" b="1" dirty="0" err="1" smtClean="0">
                <a:solidFill>
                  <a:srgbClr val="FF0000"/>
                </a:solidFill>
                <a:cs typeface="B Zar" panose="00000400000000000000" pitchFamily="2" charset="-78"/>
              </a:rPr>
              <a:t>غیرنفتي</a:t>
            </a:r>
            <a:endParaRPr lang="fa-IR" sz="2600" b="1" dirty="0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lvl="1" algn="r" rtl="1">
              <a:lnSpc>
                <a:spcPts val="3600"/>
              </a:lnSpc>
            </a:pP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افزایش صادرات غیر </a:t>
            </a:r>
            <a:r>
              <a:rPr lang="fa-IR" b="1" dirty="0" err="1">
                <a:solidFill>
                  <a:prstClr val="black"/>
                </a:solidFill>
                <a:cs typeface="B Zar" panose="00000400000000000000" pitchFamily="2" charset="-78"/>
              </a:rPr>
              <a:t>نفتي</a:t>
            </a: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 از 543 میلیون دلار در سال 1357 به 31 میلیارد دلار در سال 1395 </a:t>
            </a:r>
            <a:r>
              <a:rPr lang="fa-IR" sz="2200" b="1" dirty="0" smtClean="0">
                <a:cs typeface="B Zar" panose="00000400000000000000" pitchFamily="2" charset="-78"/>
              </a:rPr>
              <a:t>. </a:t>
            </a:r>
          </a:p>
          <a:p>
            <a:pPr marL="0" indent="0" algn="r" rtl="1">
              <a:lnSpc>
                <a:spcPts val="3600"/>
              </a:lnSpc>
              <a:buNone/>
            </a:pPr>
            <a:r>
              <a:rPr lang="fa-IR" sz="2600" b="1" dirty="0">
                <a:solidFill>
                  <a:srgbClr val="FF0000"/>
                </a:solidFill>
                <a:cs typeface="B Zar" panose="00000400000000000000" pitchFamily="2" charset="-78"/>
              </a:rPr>
              <a:t>6/5 برابر شدن تولید و مونتاژ خودرو</a:t>
            </a:r>
          </a:p>
          <a:p>
            <a:pPr lvl="1" algn="r" rtl="1">
              <a:lnSpc>
                <a:spcPts val="4000"/>
              </a:lnSpc>
            </a:pP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افزایش تولید و مونتاژ 150 هزار دستگاه خودرو در سال 1357 به تولید </a:t>
            </a:r>
          </a:p>
          <a:p>
            <a:pPr lvl="1" algn="r" rtl="1">
              <a:lnSpc>
                <a:spcPts val="4000"/>
              </a:lnSpc>
            </a:pP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مونتاژ حدود 977 هزار دستگاه خودرو  در سال 1394</a:t>
            </a:r>
          </a:p>
          <a:p>
            <a:pPr marL="0" indent="0" algn="r" rtl="1">
              <a:lnSpc>
                <a:spcPts val="3600"/>
              </a:lnSpc>
              <a:buNone/>
            </a:pPr>
            <a:r>
              <a:rPr lang="fa-IR" sz="2600" b="1" dirty="0">
                <a:solidFill>
                  <a:srgbClr val="FF0000"/>
                </a:solidFill>
                <a:cs typeface="B Zar" panose="00000400000000000000" pitchFamily="2" charset="-78"/>
              </a:rPr>
              <a:t>30 برابر شدن تولید محصولات </a:t>
            </a:r>
            <a:r>
              <a:rPr lang="fa-IR" sz="2600" b="1" dirty="0" err="1">
                <a:solidFill>
                  <a:srgbClr val="FF0000"/>
                </a:solidFill>
                <a:cs typeface="B Zar" panose="00000400000000000000" pitchFamily="2" charset="-78"/>
              </a:rPr>
              <a:t>پتروشیمي</a:t>
            </a:r>
            <a:endParaRPr lang="fa-IR" sz="2600" b="1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lvl="1" algn="r" rtl="1">
              <a:lnSpc>
                <a:spcPts val="3600"/>
              </a:lnSpc>
            </a:pP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افزایش تولید محصولات </a:t>
            </a:r>
            <a:r>
              <a:rPr lang="fa-IR" b="1" dirty="0" err="1">
                <a:solidFill>
                  <a:prstClr val="black"/>
                </a:solidFill>
                <a:cs typeface="B Zar" panose="00000400000000000000" pitchFamily="2" charset="-78"/>
              </a:rPr>
              <a:t>پتروشیمي</a:t>
            </a: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 از 1/6  میلیون تن در سال 1357 به 48 میلیون تن در سال 1394</a:t>
            </a:r>
            <a:r>
              <a:rPr lang="fa-IR" sz="2200" b="1" dirty="0" smtClean="0">
                <a:cs typeface="B Zar" panose="00000400000000000000" pitchFamily="2" charset="-78"/>
              </a:rPr>
              <a:t> .</a:t>
            </a:r>
          </a:p>
          <a:p>
            <a:pPr marL="0" indent="0" algn="r" rtl="1">
              <a:lnSpc>
                <a:spcPts val="3600"/>
              </a:lnSpc>
              <a:buNone/>
            </a:pPr>
            <a:r>
              <a:rPr lang="fa-IR" sz="2600" b="1" dirty="0">
                <a:solidFill>
                  <a:srgbClr val="FF0000"/>
                </a:solidFill>
                <a:cs typeface="B Zar" panose="00000400000000000000" pitchFamily="2" charset="-78"/>
              </a:rPr>
              <a:t>24 برابر شدن تولید فولاد خام</a:t>
            </a:r>
          </a:p>
          <a:p>
            <a:pPr algn="r" rtl="1">
              <a:lnSpc>
                <a:spcPts val="36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 	</a:t>
            </a:r>
            <a:r>
              <a:rPr lang="fa-IR" sz="2400" b="1" dirty="0">
                <a:solidFill>
                  <a:prstClr val="black"/>
                </a:solidFill>
                <a:cs typeface="B Zar" panose="00000400000000000000" pitchFamily="2" charset="-78"/>
              </a:rPr>
              <a:t>افزایش میزان تولید فولاد خام 680 هزار تن در سال 1357در سال 16/7 میلیون در سال 1394</a:t>
            </a:r>
            <a:r>
              <a:rPr lang="fa-IR" sz="2600" b="1" dirty="0" smtClean="0">
                <a:cs typeface="B Zar" panose="0000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441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رشد کمی و کیفی </a:t>
            </a:r>
            <a:r>
              <a:rPr lang="fa-IR" sz="3200" dirty="0" err="1" smtClean="0">
                <a:cs typeface="B Titr" panose="00000700000000000000" pitchFamily="2" charset="-78"/>
              </a:rPr>
              <a:t>توليد</a:t>
            </a:r>
            <a:r>
              <a:rPr lang="fa-IR" sz="3200" dirty="0" smtClean="0">
                <a:cs typeface="B Titr" panose="00000700000000000000" pitchFamily="2" charset="-78"/>
              </a:rPr>
              <a:t> </a:t>
            </a:r>
            <a:r>
              <a:rPr lang="fa-IR" sz="3200" dirty="0" err="1" smtClean="0">
                <a:cs typeface="B Titr" panose="00000700000000000000" pitchFamily="2" charset="-78"/>
              </a:rPr>
              <a:t>ملي</a:t>
            </a:r>
            <a:endParaRPr lang="fa-IR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marL="0" lvl="0" indent="0" algn="r" rtl="1">
              <a:lnSpc>
                <a:spcPts val="3600"/>
              </a:lnSpc>
              <a:buNone/>
            </a:pPr>
            <a:r>
              <a:rPr lang="fa-IR" sz="2600" b="1" dirty="0">
                <a:solidFill>
                  <a:srgbClr val="FF0000"/>
                </a:solidFill>
                <a:cs typeface="B Zar" panose="00000400000000000000" pitchFamily="2" charset="-78"/>
              </a:rPr>
              <a:t> 15 برابر شدن تولید محصولات </a:t>
            </a:r>
            <a:r>
              <a:rPr lang="fa-IR" sz="2600" b="1" dirty="0" err="1" smtClean="0">
                <a:solidFill>
                  <a:srgbClr val="FF0000"/>
                </a:solidFill>
                <a:cs typeface="B Zar" panose="00000400000000000000" pitchFamily="2" charset="-78"/>
              </a:rPr>
              <a:t>فولادي</a:t>
            </a:r>
            <a:r>
              <a:rPr lang="fa-IR" sz="26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:</a:t>
            </a:r>
            <a:endParaRPr lang="fa-IR" sz="2600" b="1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lvl="1" algn="r" rtl="1">
              <a:lnSpc>
                <a:spcPts val="4000"/>
              </a:lnSpc>
            </a:pPr>
            <a:r>
              <a:rPr lang="fa-IR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افزایش تولید </a:t>
            </a: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1 میلیون تن محصولات </a:t>
            </a:r>
            <a:r>
              <a:rPr lang="fa-IR" b="1" dirty="0" err="1">
                <a:solidFill>
                  <a:prstClr val="black"/>
                </a:solidFill>
                <a:cs typeface="B Zar" panose="00000400000000000000" pitchFamily="2" charset="-78"/>
              </a:rPr>
              <a:t>فولادي</a:t>
            </a: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 در سال 1357 به 15 میلیون تن در سال 1394</a:t>
            </a:r>
          </a:p>
          <a:p>
            <a:pPr marL="0" indent="0" algn="r" rtl="1">
              <a:lnSpc>
                <a:spcPts val="3600"/>
              </a:lnSpc>
              <a:buNone/>
            </a:pPr>
            <a:r>
              <a:rPr lang="fa-IR" sz="2600" b="1" dirty="0">
                <a:solidFill>
                  <a:srgbClr val="FF0000"/>
                </a:solidFill>
                <a:cs typeface="B Zar" panose="00000400000000000000" pitchFamily="2" charset="-78"/>
              </a:rPr>
              <a:t>افزایش میزان تولید ناخالص داخلی:</a:t>
            </a:r>
          </a:p>
          <a:p>
            <a:pPr lvl="1" algn="r" rtl="1">
              <a:lnSpc>
                <a:spcPts val="4000"/>
              </a:lnSpc>
            </a:pPr>
            <a:r>
              <a:rPr lang="fa-IR" sz="22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 </a:t>
            </a: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در سال 1356 میزان تولید ناخالص داخلی 119 هزار میلیارد تومان بود</a:t>
            </a:r>
          </a:p>
          <a:p>
            <a:pPr lvl="1" algn="r" rtl="1">
              <a:lnSpc>
                <a:spcPts val="4000"/>
              </a:lnSpc>
            </a:pP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این رقم در سال 1393 با 1/7 درصد رشد به 203 هزار میلیارد تومان رسیده است.</a:t>
            </a:r>
          </a:p>
          <a:p>
            <a:pPr marL="0" indent="0" algn="r" rtl="1">
              <a:lnSpc>
                <a:spcPts val="3600"/>
              </a:lnSpc>
              <a:buNone/>
            </a:pPr>
            <a:r>
              <a:rPr lang="fa-IR" sz="2600" b="1" dirty="0">
                <a:solidFill>
                  <a:srgbClr val="FF0000"/>
                </a:solidFill>
                <a:cs typeface="B Zar" panose="00000400000000000000" pitchFamily="2" charset="-78"/>
              </a:rPr>
              <a:t>افزایش نرخ رشد اقتصادی:</a:t>
            </a:r>
          </a:p>
          <a:p>
            <a:pPr lvl="1" algn="r" rtl="1">
              <a:lnSpc>
                <a:spcPts val="4000"/>
              </a:lnSpc>
            </a:pP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نرخ رشد اقتصادی در سال 1356، حدود منهای 3/7 درصد بوده است</a:t>
            </a:r>
          </a:p>
          <a:p>
            <a:pPr lvl="1" algn="r" rtl="1">
              <a:lnSpc>
                <a:spcPts val="4000"/>
              </a:lnSpc>
            </a:pP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در سال 1395 این نرخ به 4/5 درصد رسیده </a:t>
            </a:r>
            <a:r>
              <a:rPr lang="fa-IR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است</a:t>
            </a:r>
            <a:endParaRPr lang="fa-IR" b="1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9427" y="5783706"/>
            <a:ext cx="7956644" cy="6424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lvl="0" indent="-457200" algn="r" rtl="1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fa-IR" sz="2600" b="1" dirty="0">
                <a:solidFill>
                  <a:srgbClr val="C00000"/>
                </a:solidFill>
                <a:cs typeface="B Zar" panose="00000400000000000000" pitchFamily="2" charset="-78"/>
              </a:rPr>
              <a:t>آمار بیانگر سرعت پیشرفت اقتصادی در سال </a:t>
            </a:r>
            <a:r>
              <a:rPr lang="fa-IR" sz="2600" b="1" dirty="0" err="1">
                <a:solidFill>
                  <a:srgbClr val="C00000"/>
                </a:solidFill>
                <a:cs typeface="B Zar" panose="00000400000000000000" pitchFamily="2" charset="-78"/>
              </a:rPr>
              <a:t>هاي</a:t>
            </a:r>
            <a:r>
              <a:rPr lang="fa-IR" sz="2600" b="1" dirty="0">
                <a:solidFill>
                  <a:srgbClr val="C00000"/>
                </a:solidFill>
                <a:cs typeface="B Zar" panose="00000400000000000000" pitchFamily="2" charset="-78"/>
              </a:rPr>
              <a:t> بعد از انقلاب</a:t>
            </a:r>
            <a:endParaRPr lang="en-US" sz="2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6475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ultidocument 5"/>
          <p:cNvSpPr/>
          <p:nvPr/>
        </p:nvSpPr>
        <p:spPr>
          <a:xfrm>
            <a:off x="2446133" y="397832"/>
            <a:ext cx="7286084" cy="1645921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3200" dirty="0">
                <a:solidFill>
                  <a:prstClr val="black"/>
                </a:solidFill>
                <a:latin typeface="Calibri Light" panose="020F0302020204030204"/>
                <a:cs typeface="B Titr" panose="00000700000000000000" pitchFamily="2" charset="-78"/>
              </a:rPr>
              <a:t>مطبوعات و کتاب</a:t>
            </a: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30" y="2884885"/>
            <a:ext cx="11350490" cy="381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7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مطبوعات و </a:t>
            </a:r>
            <a:r>
              <a:rPr lang="fa-IR" sz="3200" dirty="0" smtClean="0">
                <a:cs typeface="B Titr" panose="00000700000000000000" pitchFamily="2" charset="-78"/>
              </a:rPr>
              <a:t>کتاب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algn="r" rtl="1"/>
            <a:endParaRPr lang="fa-IR" b="1" dirty="0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sz="1800" b="1" dirty="0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وضعیت </a:t>
            </a:r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>مطبوعات و نشر </a:t>
            </a: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کتاب در </a:t>
            </a:r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>دوران </a:t>
            </a: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پهلوی:</a:t>
            </a:r>
            <a:endParaRPr lang="fa-IR" b="1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marL="804863"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کارنامه </a:t>
            </a:r>
            <a:r>
              <a:rPr lang="fa-IR" b="1" dirty="0">
                <a:cs typeface="B Zar" panose="00000400000000000000" pitchFamily="2" charset="-78"/>
              </a:rPr>
              <a:t>ای </a:t>
            </a:r>
            <a:r>
              <a:rPr lang="fa-IR" b="1" dirty="0" smtClean="0">
                <a:cs typeface="B Zar" panose="00000400000000000000" pitchFamily="2" charset="-78"/>
              </a:rPr>
              <a:t>تاریک به لحاظ کمیت و کیفیت مطبوعات</a:t>
            </a:r>
          </a:p>
          <a:p>
            <a:pPr marL="804863"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عدم وجود آزادی حقیقی برای این نوع فعالیت ها </a:t>
            </a:r>
          </a:p>
          <a:p>
            <a:pPr marL="804863" algn="r" rtl="1">
              <a:lnSpc>
                <a:spcPct val="150000"/>
              </a:lnSpc>
            </a:pPr>
            <a:r>
              <a:rPr lang="fa-IR" b="1" dirty="0">
                <a:cs typeface="B Zar" panose="00000400000000000000" pitchFamily="2" charset="-78"/>
              </a:rPr>
              <a:t>بسته </a:t>
            </a:r>
            <a:r>
              <a:rPr lang="fa-IR" b="1" dirty="0" smtClean="0">
                <a:cs typeface="B Zar" panose="00000400000000000000" pitchFamily="2" charset="-78"/>
              </a:rPr>
              <a:t>بودن  فضای نقد و پرداختن به مسائل اصلی جامعه</a:t>
            </a:r>
          </a:p>
          <a:p>
            <a:pPr marL="804863"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انتشار تنها 86  نشریه به طور متوسط </a:t>
            </a:r>
            <a:r>
              <a:rPr lang="fa-IR" b="1" dirty="0">
                <a:cs typeface="B Zar" panose="00000400000000000000" pitchFamily="2" charset="-78"/>
              </a:rPr>
              <a:t>و چاپ و </a:t>
            </a:r>
            <a:r>
              <a:rPr lang="fa-IR" b="1" dirty="0" smtClean="0">
                <a:cs typeface="B Zar" panose="00000400000000000000" pitchFamily="2" charset="-78"/>
              </a:rPr>
              <a:t>دو هزار عنوان کتاب در سال</a:t>
            </a:r>
          </a:p>
          <a:p>
            <a:pPr marL="804863"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عدم برخورداری از محتوای علمی (چاپ بسیاری در موضوعات مبتذل) </a:t>
            </a:r>
          </a:p>
          <a:p>
            <a:pPr marL="0" indent="0" algn="r" rtl="1">
              <a:buNone/>
            </a:pPr>
            <a:r>
              <a:rPr lang="fa-IR" b="1" dirty="0">
                <a:cs typeface="B Zar" panose="00000400000000000000" pitchFamily="2" charset="-78"/>
              </a:rPr>
              <a:t> </a:t>
            </a:r>
            <a:endParaRPr lang="fa-IR" b="1" dirty="0" smtClean="0">
              <a:cs typeface="B Zar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7700" y="1085416"/>
            <a:ext cx="10396169" cy="1006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lvl="0" indent="-457200" algn="ctr" rtl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وضعیت مطبوعات و نشر کتاب شاخص </a:t>
            </a: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سنجش </a:t>
            </a: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استبداد و یا آزادی در ساختار </a:t>
            </a:r>
            <a:endParaRPr lang="fa-IR" sz="2800" b="1" dirty="0" smtClean="0">
              <a:solidFill>
                <a:prstClr val="black"/>
              </a:solidFill>
              <a:cs typeface="B Zar" panose="00000400000000000000" pitchFamily="2" charset="-78"/>
            </a:endParaRPr>
          </a:p>
          <a:p>
            <a:pPr lvl="0" algn="ctr" rtl="1">
              <a:lnSpc>
                <a:spcPct val="90000"/>
              </a:lnSpc>
              <a:spcBef>
                <a:spcPts val="1000"/>
              </a:spcBef>
            </a:pP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سیاسی </a:t>
            </a: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- فرهنگی حکومت</a:t>
            </a:r>
          </a:p>
        </p:txBody>
      </p:sp>
    </p:spTree>
    <p:extLst>
      <p:ext uri="{BB962C8B-B14F-4D97-AF65-F5344CB8AC3E}">
        <p14:creationId xmlns:p14="http://schemas.microsoft.com/office/powerpoint/2010/main" val="140371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914190"/>
              </p:ext>
            </p:extLst>
          </p:nvPr>
        </p:nvGraphicFramePr>
        <p:xfrm>
          <a:off x="95534" y="136479"/>
          <a:ext cx="11873553" cy="655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344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مطبوعات و </a:t>
            </a:r>
            <a:r>
              <a:rPr lang="fa-IR" sz="3200" dirty="0" smtClean="0">
                <a:cs typeface="B Titr" panose="00000700000000000000" pitchFamily="2" charset="-78"/>
              </a:rPr>
              <a:t>کتاب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algn="r" rtl="1"/>
            <a:endParaRPr lang="fa-IR" b="1" dirty="0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b="1" dirty="0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b="1" dirty="0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        وضعیت </a:t>
            </a:r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>مطبوعات و نشر کتاب در دوران </a:t>
            </a: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انقلاب:</a:t>
            </a:r>
            <a:endParaRPr lang="fa-IR" b="1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marL="682625"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انتشار3400  </a:t>
            </a:r>
            <a:r>
              <a:rPr lang="fa-IR" b="1" dirty="0" smtClean="0">
                <a:cs typeface="B Zar" panose="00000400000000000000" pitchFamily="2" charset="-78"/>
              </a:rPr>
              <a:t>نشریه در سلیقه ها و دیدگاه های گوناگون</a:t>
            </a:r>
          </a:p>
          <a:p>
            <a:pPr marL="682625"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انتظار حدود 2500 نفری برای گرفتن مجوز </a:t>
            </a:r>
          </a:p>
          <a:p>
            <a:pPr marL="682625"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چاپ سالانه حدود 53 هزار عنوان  کتاب.</a:t>
            </a:r>
            <a:endParaRPr lang="fa-IR" b="1" dirty="0">
              <a:cs typeface="B Zar" panose="00000400000000000000" pitchFamily="2" charset="-78"/>
            </a:endParaRPr>
          </a:p>
          <a:p>
            <a:pPr algn="r" rtl="1"/>
            <a:endParaRPr lang="fa-IR" b="1" dirty="0" smtClean="0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37" y="2446194"/>
            <a:ext cx="4283094" cy="42741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8392" y="1254595"/>
            <a:ext cx="11175215" cy="1006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Zar" panose="00000400000000000000" pitchFamily="2" charset="-78"/>
              </a:rPr>
              <a:t>وضعیت مطبوعات و نشر کتاب شاخص </a:t>
            </a:r>
            <a:r>
              <a:rPr kumimoji="0" lang="fa-I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Zar" panose="00000400000000000000" pitchFamily="2" charset="-78"/>
              </a:rPr>
              <a:t>سجش</a:t>
            </a: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Zar" panose="00000400000000000000" pitchFamily="2" charset="-78"/>
              </a:rPr>
              <a:t> استبداد و یا آزادی در ساختار 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Zar" panose="00000400000000000000" pitchFamily="2" charset="-78"/>
              </a:rPr>
              <a:t>سیاسی - فرهنگی حکومت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662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ultidocument 5"/>
          <p:cNvSpPr/>
          <p:nvPr/>
        </p:nvSpPr>
        <p:spPr>
          <a:xfrm>
            <a:off x="2446133" y="397832"/>
            <a:ext cx="7286084" cy="1645921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3200" dirty="0">
                <a:solidFill>
                  <a:prstClr val="black"/>
                </a:solidFill>
                <a:latin typeface="Calibri Light" panose="020F0302020204030204"/>
                <a:cs typeface="B Titr" panose="00000700000000000000" pitchFamily="2" charset="-78"/>
              </a:rPr>
              <a:t>وضعیت بهداشت</a:t>
            </a: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83" y="2197289"/>
            <a:ext cx="9785445" cy="448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4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وضعیت بهداشت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600" b="1" dirty="0">
                <a:solidFill>
                  <a:srgbClr val="FF0000"/>
                </a:solidFill>
                <a:cs typeface="B Zar" panose="00000400000000000000" pitchFamily="2" charset="-78"/>
              </a:rPr>
              <a:t>محرومیت بخش بزرگی از شهرها و روستاهای کشور در </a:t>
            </a:r>
            <a:r>
              <a:rPr lang="fa-IR" sz="26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دوران پهلوی:</a:t>
            </a:r>
          </a:p>
          <a:p>
            <a:pPr marL="1597025" algn="r" rtl="1">
              <a:lnSpc>
                <a:spcPct val="150000"/>
              </a:lnSpc>
              <a:spcBef>
                <a:spcPts val="0"/>
              </a:spcBef>
            </a:pPr>
            <a:r>
              <a:rPr lang="fa-IR" sz="2600" b="1" dirty="0" smtClean="0">
                <a:cs typeface="B Zar" panose="00000400000000000000" pitchFamily="2" charset="-78"/>
              </a:rPr>
              <a:t>آمار </a:t>
            </a:r>
            <a:r>
              <a:rPr lang="fa-IR" sz="2600" b="1" dirty="0">
                <a:cs typeface="B Zar" panose="00000400000000000000" pitchFamily="2" charset="-78"/>
              </a:rPr>
              <a:t>رسمی کشور</a:t>
            </a:r>
            <a:r>
              <a:rPr lang="fa-IR" sz="2600" b="1" dirty="0" smtClean="0">
                <a:cs typeface="B Zar" panose="00000400000000000000" pitchFamily="2" charset="-78"/>
              </a:rPr>
              <a:t>، گواه </a:t>
            </a:r>
            <a:r>
              <a:rPr lang="fa-IR" sz="2600" b="1" dirty="0">
                <a:cs typeface="B Zar" panose="00000400000000000000" pitchFamily="2" charset="-78"/>
              </a:rPr>
              <a:t>محروم </a:t>
            </a:r>
            <a:r>
              <a:rPr lang="fa-IR" sz="2600" b="1" dirty="0" smtClean="0">
                <a:cs typeface="B Zar" panose="00000400000000000000" pitchFamily="2" charset="-78"/>
              </a:rPr>
              <a:t>عمده مردم از </a:t>
            </a:r>
            <a:r>
              <a:rPr lang="fa-IR" sz="2600" b="1" dirty="0">
                <a:cs typeface="B Zar" panose="00000400000000000000" pitchFamily="2" charset="-78"/>
              </a:rPr>
              <a:t>پزشک و امکانات </a:t>
            </a:r>
            <a:r>
              <a:rPr lang="fa-IR" sz="2600" b="1" dirty="0" smtClean="0">
                <a:cs typeface="B Zar" panose="00000400000000000000" pitchFamily="2" charset="-78"/>
              </a:rPr>
              <a:t>بهداشتی</a:t>
            </a:r>
          </a:p>
          <a:p>
            <a:pPr marL="1597025" algn="r" rtl="1">
              <a:lnSpc>
                <a:spcPct val="150000"/>
              </a:lnSpc>
              <a:spcBef>
                <a:spcPts val="0"/>
              </a:spcBef>
            </a:pPr>
            <a:r>
              <a:rPr lang="fa-IR" sz="2600" b="1" dirty="0">
                <a:cs typeface="B Zar" panose="00000400000000000000" pitchFamily="2" charset="-78"/>
              </a:rPr>
              <a:t>سهم </a:t>
            </a:r>
            <a:r>
              <a:rPr lang="fa-IR" sz="2600" b="1" dirty="0" smtClean="0">
                <a:cs typeface="B Zar" panose="00000400000000000000" pitchFamily="2" charset="-78"/>
              </a:rPr>
              <a:t>بیشتر محرومیت مربوط به زنان </a:t>
            </a:r>
            <a:r>
              <a:rPr lang="fa-IR" sz="2600" b="1" dirty="0">
                <a:cs typeface="B Zar" panose="00000400000000000000" pitchFamily="2" charset="-78"/>
              </a:rPr>
              <a:t>و کودکان </a:t>
            </a:r>
            <a:endParaRPr lang="fa-IR" sz="2600" b="1" dirty="0" smtClean="0">
              <a:cs typeface="B Zar" panose="00000400000000000000" pitchFamily="2" charset="-78"/>
            </a:endParaRPr>
          </a:p>
          <a:p>
            <a:pPr marL="1597025" algn="r" rtl="1">
              <a:lnSpc>
                <a:spcPct val="150000"/>
              </a:lnSpc>
              <a:spcBef>
                <a:spcPts val="0"/>
              </a:spcBef>
            </a:pPr>
            <a:r>
              <a:rPr lang="fa-IR" sz="2600" b="1" dirty="0" smtClean="0">
                <a:cs typeface="B Zar" panose="00000400000000000000" pitchFamily="2" charset="-78"/>
              </a:rPr>
              <a:t>مقایسه </a:t>
            </a:r>
            <a:r>
              <a:rPr lang="fa-IR" sz="2600" b="1" dirty="0">
                <a:cs typeface="B Zar" panose="00000400000000000000" pitchFamily="2" charset="-78"/>
              </a:rPr>
              <a:t>آماری، </a:t>
            </a:r>
            <a:r>
              <a:rPr lang="fa-IR" sz="2600" b="1" dirty="0" smtClean="0">
                <a:cs typeface="B Zar" panose="00000400000000000000" pitchFamily="2" charset="-78"/>
              </a:rPr>
              <a:t>بیانگر تفاوت فاحش وضعیت </a:t>
            </a:r>
            <a:r>
              <a:rPr lang="fa-IR" sz="2600" b="1" dirty="0">
                <a:cs typeface="B Zar" panose="00000400000000000000" pitchFamily="2" charset="-78"/>
              </a:rPr>
              <a:t>بهداشت، درمان و سلامت مردم در حکومت پهلوی و بعد از انقلاب اسلامی </a:t>
            </a:r>
            <a:endParaRPr lang="fa-IR" sz="2600" b="1" dirty="0" smtClean="0">
              <a:cs typeface="B Zar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26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جدول آماری وضعیت بهداشت و درمان دوران </a:t>
            </a:r>
            <a:r>
              <a:rPr lang="fa-IR" sz="2600" b="1" dirty="0">
                <a:solidFill>
                  <a:srgbClr val="FF0000"/>
                </a:solidFill>
                <a:cs typeface="B Zar" panose="00000400000000000000" pitchFamily="2" charset="-78"/>
              </a:rPr>
              <a:t>رژیم پهلوی و دوران پس از </a:t>
            </a:r>
            <a:r>
              <a:rPr lang="fa-IR" sz="26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انقلاب:</a:t>
            </a:r>
          </a:p>
          <a:p>
            <a:pPr marL="1597025" algn="r" rtl="1">
              <a:lnSpc>
                <a:spcPct val="150000"/>
              </a:lnSpc>
              <a:spcBef>
                <a:spcPts val="0"/>
              </a:spcBef>
            </a:pPr>
            <a:r>
              <a:rPr lang="fa-IR" sz="2600" b="1" dirty="0" smtClean="0">
                <a:cs typeface="B Zar" panose="00000400000000000000" pitchFamily="2" charset="-78"/>
              </a:rPr>
              <a:t>مقایسه </a:t>
            </a:r>
            <a:r>
              <a:rPr lang="fa-IR" sz="2600" b="1" dirty="0">
                <a:cs typeface="B Zar" panose="00000400000000000000" pitchFamily="2" charset="-78"/>
              </a:rPr>
              <a:t>ای در خصوص وضعیت بهداشت، سلامت </a:t>
            </a:r>
            <a:endParaRPr lang="fa-IR" sz="2600" b="1" dirty="0" smtClean="0">
              <a:cs typeface="B Zar" panose="00000400000000000000" pitchFamily="2" charset="-78"/>
            </a:endParaRPr>
          </a:p>
          <a:p>
            <a:pPr marL="1597025" algn="r" rtl="1">
              <a:lnSpc>
                <a:spcPct val="150000"/>
              </a:lnSpc>
              <a:spcBef>
                <a:spcPts val="0"/>
              </a:spcBef>
            </a:pPr>
            <a:r>
              <a:rPr lang="fa-IR" sz="2600" b="1" dirty="0" smtClean="0">
                <a:cs typeface="B Zar" panose="00000400000000000000" pitchFamily="2" charset="-78"/>
              </a:rPr>
              <a:t>مقایسه </a:t>
            </a:r>
            <a:r>
              <a:rPr lang="fa-IR" sz="2600" b="1" dirty="0">
                <a:cs typeface="B Zar" panose="00000400000000000000" pitchFamily="2" charset="-78"/>
              </a:rPr>
              <a:t>توزیع خدمات و تجهیزات بهداشتی و </a:t>
            </a:r>
            <a:r>
              <a:rPr lang="fa-IR" sz="2600" b="1" dirty="0" smtClean="0">
                <a:cs typeface="B Zar" panose="00000400000000000000" pitchFamily="2" charset="-78"/>
              </a:rPr>
              <a:t>پزشکی</a:t>
            </a:r>
          </a:p>
          <a:p>
            <a:pPr marL="1597025" algn="r" rtl="1">
              <a:lnSpc>
                <a:spcPct val="150000"/>
              </a:lnSpc>
              <a:spcBef>
                <a:spcPts val="0"/>
              </a:spcBef>
            </a:pPr>
            <a:r>
              <a:rPr lang="fa-IR" sz="2600" b="1" dirty="0" smtClean="0">
                <a:cs typeface="B Zar" panose="00000400000000000000" pitchFamily="2" charset="-78"/>
              </a:rPr>
              <a:t>مشاهده تفاوتها </a:t>
            </a:r>
            <a:r>
              <a:rPr lang="fa-IR" sz="2600" b="1" dirty="0">
                <a:cs typeface="B Zar" panose="00000400000000000000" pitchFamily="2" charset="-78"/>
              </a:rPr>
              <a:t>و </a:t>
            </a:r>
            <a:r>
              <a:rPr lang="fa-IR" sz="2600" b="1" dirty="0" smtClean="0">
                <a:cs typeface="B Zar" panose="00000400000000000000" pitchFamily="2" charset="-78"/>
              </a:rPr>
              <a:t>تغییرات در </a:t>
            </a:r>
            <a:r>
              <a:rPr lang="fa-IR" sz="2600" b="1" dirty="0">
                <a:cs typeface="B Zar" panose="00000400000000000000" pitchFamily="2" charset="-78"/>
              </a:rPr>
              <a:t>طول سه دهه پس </a:t>
            </a:r>
            <a:r>
              <a:rPr lang="fa-IR" sz="2600" b="1" dirty="0" smtClean="0">
                <a:cs typeface="B Zar" panose="00000400000000000000" pitchFamily="2" charset="-78"/>
              </a:rPr>
              <a:t>از انقلاب</a:t>
            </a:r>
            <a:endParaRPr lang="en-US" sz="26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773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وضعیت بهداشت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343448"/>
              </p:ext>
            </p:extLst>
          </p:nvPr>
        </p:nvGraphicFramePr>
        <p:xfrm>
          <a:off x="130573" y="941696"/>
          <a:ext cx="11930854" cy="5886735"/>
        </p:xfrm>
        <a:graphic>
          <a:graphicData uri="http://schemas.openxmlformats.org/drawingml/2006/table">
            <a:tbl>
              <a:tblPr rtl="1" firstRow="1" firstCol="1" bandRow="1"/>
              <a:tblGrid>
                <a:gridCol w="3095098">
                  <a:extLst>
                    <a:ext uri="{9D8B030D-6E8A-4147-A177-3AD203B41FA5}">
                      <a16:colId xmlns:a16="http://schemas.microsoft.com/office/drawing/2014/main" xmlns="" val="2947769229"/>
                    </a:ext>
                  </a:extLst>
                </a:gridCol>
                <a:gridCol w="4185358">
                  <a:extLst>
                    <a:ext uri="{9D8B030D-6E8A-4147-A177-3AD203B41FA5}">
                      <a16:colId xmlns:a16="http://schemas.microsoft.com/office/drawing/2014/main" xmlns="" val="3705954065"/>
                    </a:ext>
                  </a:extLst>
                </a:gridCol>
                <a:gridCol w="4650398">
                  <a:extLst>
                    <a:ext uri="{9D8B030D-6E8A-4147-A177-3AD203B41FA5}">
                      <a16:colId xmlns:a16="http://schemas.microsoft.com/office/drawing/2014/main" xmlns="" val="1442304271"/>
                    </a:ext>
                  </a:extLst>
                </a:gridCol>
              </a:tblGrid>
              <a:tr h="321860"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شاخص ها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دوران حکومت پهلوی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دوران انقلاب اسلامی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5326514"/>
                  </a:ext>
                </a:extLst>
              </a:tr>
              <a:tr h="510653"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مرگ ومیر نوزادان به هنگام تولد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111 نوزاد در هر 1000 تولد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68/10 نوزاد در هر 1000 تولد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5723798"/>
                  </a:ext>
                </a:extLst>
              </a:tr>
              <a:tr h="409433"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مرگ و میرکودکان زیر 5 سال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174 کودک در هر هزار تولد زنده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36 کودک در هر هزار تولد زنده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7821333"/>
                  </a:ext>
                </a:extLst>
              </a:tr>
              <a:tr h="643718"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مرگ­ومیرمادران­(بارداری­و زایمان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245 نفر در هر صدهزار نفر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3/20 نفر در هر صدهزار نفر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1081457"/>
                  </a:ext>
                </a:extLst>
              </a:tr>
              <a:tr h="321860"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امید به زندگی مردان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8/55 سال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72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3646286"/>
                  </a:ext>
                </a:extLst>
              </a:tr>
              <a:tr h="321860"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امید به زندگی زنان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4/57 سال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76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4671249"/>
                  </a:ext>
                </a:extLst>
              </a:tr>
              <a:tr h="782473"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تعداد پزشکان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14.700 (9441 پزشک عمومی و 5259 پزشک متخصص) بر اساس آمار سال 56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27.122 (14.901 پزشک عمومی و 12.221 پزشک متخصص) براساس آمار در سال 90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7675114"/>
                  </a:ext>
                </a:extLst>
              </a:tr>
              <a:tr h="321860"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تعداد دانشجویان پزشکی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60.000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200.000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9970088"/>
                  </a:ext>
                </a:extLst>
              </a:tr>
              <a:tr h="321860"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تعداد بیمارستان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547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805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9693998"/>
                  </a:ext>
                </a:extLst>
              </a:tr>
              <a:tr h="321860"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مرکزبهداشت درمانی روستایی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1.500واحد (سال 1356)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۲.914 واحد (سال 1390)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8138240"/>
                  </a:ext>
                </a:extLst>
              </a:tr>
              <a:tr h="321860"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تعدادتخت­خواب در بیمارستان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56.000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103365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776894"/>
                  </a:ext>
                </a:extLst>
              </a:tr>
              <a:tr h="321860"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نرخ تولیددارو در داخل کشور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25 %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95 %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6358433"/>
                  </a:ext>
                </a:extLst>
              </a:tr>
              <a:tr h="321860"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تعداد شرکت های بیمه‌ای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28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6149495"/>
                  </a:ext>
                </a:extLst>
              </a:tr>
              <a:tr h="643718"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تعدادجمعیت تحت پوشش بیمه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 dirty="0" smtClean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1</a:t>
                      </a:r>
                      <a:r>
                        <a:rPr lang="fa-IR" sz="2000" kern="1800" dirty="0" smtClean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/</a:t>
                      </a:r>
                      <a:r>
                        <a:rPr lang="ar-SA" sz="2000" kern="1800" dirty="0" smtClean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800.000 </a:t>
                      </a:r>
                      <a:r>
                        <a:rPr lang="ar-SA" sz="2000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نفر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بیش از </a:t>
                      </a:r>
                      <a:r>
                        <a:rPr lang="ar-SA" sz="2000" kern="1800" dirty="0" smtClean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65</a:t>
                      </a:r>
                      <a:r>
                        <a:rPr lang="fa-IR" sz="2000" kern="1800" dirty="0" smtClean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/</a:t>
                      </a:r>
                      <a:r>
                        <a:rPr lang="ar-SA" sz="2000" kern="1800" dirty="0" smtClean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000.000 </a:t>
                      </a:r>
                      <a:r>
                        <a:rPr lang="ar-SA" sz="2000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نفر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6965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98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cs typeface="B Titr" panose="00000700000000000000" pitchFamily="2" charset="-78"/>
              </a:rPr>
              <a:t>تغییر وضعیت بهداشتی و پزشکی بعد انقلاب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marL="798513" indent="-457200" algn="r" rtl="1">
              <a:lnSpc>
                <a:spcPct val="150000"/>
              </a:lnSpc>
            </a:pPr>
            <a:r>
              <a:rPr lang="fa-IR" sz="2600" b="1" dirty="0">
                <a:cs typeface="B Zar" panose="00000400000000000000" pitchFamily="2" charset="-78"/>
              </a:rPr>
              <a:t>افزایش 100 برابری سرمایه گذاری در بخش بهداشت و درمان </a:t>
            </a:r>
            <a:endParaRPr lang="fa-IR" sz="2600" b="1" dirty="0" smtClean="0">
              <a:cs typeface="B Zar" panose="00000400000000000000" pitchFamily="2" charset="-78"/>
            </a:endParaRPr>
          </a:p>
          <a:p>
            <a:pPr marL="798513" indent="-457200" algn="r" rtl="1">
              <a:lnSpc>
                <a:spcPct val="15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رشد </a:t>
            </a:r>
            <a:r>
              <a:rPr lang="fa-IR" sz="2600" b="1" dirty="0">
                <a:cs typeface="B Zar" panose="00000400000000000000" pitchFamily="2" charset="-78"/>
              </a:rPr>
              <a:t>400 درصدی شاخصهای بهداشتی و درمانی </a:t>
            </a:r>
            <a:endParaRPr lang="fa-IR" sz="2600" b="1" dirty="0" smtClean="0">
              <a:cs typeface="B Zar" panose="00000400000000000000" pitchFamily="2" charset="-78"/>
            </a:endParaRPr>
          </a:p>
          <a:p>
            <a:pPr marL="798513" indent="-457200" algn="r" rtl="1">
              <a:lnSpc>
                <a:spcPct val="15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افزایش</a:t>
            </a:r>
            <a:r>
              <a:rPr lang="en-US" sz="2600" b="1" dirty="0" smtClean="0">
                <a:cs typeface="B Zar" panose="00000400000000000000" pitchFamily="2" charset="-78"/>
              </a:rPr>
              <a:t> </a:t>
            </a:r>
            <a:r>
              <a:rPr lang="fa-IR" sz="2600" b="1" dirty="0" smtClean="0">
                <a:cs typeface="B Zar" panose="00000400000000000000" pitchFamily="2" charset="-78"/>
              </a:rPr>
              <a:t>شاخص </a:t>
            </a:r>
            <a:r>
              <a:rPr lang="fa-IR" sz="2600" b="1" dirty="0">
                <a:solidFill>
                  <a:srgbClr val="0070C0"/>
                </a:solidFill>
                <a:cs typeface="B Zar" panose="00000400000000000000" pitchFamily="2" charset="-78"/>
              </a:rPr>
              <a:t>"امید به </a:t>
            </a:r>
            <a:r>
              <a:rPr lang="fa-IR" sz="2600" b="1" dirty="0" smtClean="0">
                <a:solidFill>
                  <a:srgbClr val="0070C0"/>
                </a:solidFill>
                <a:cs typeface="B Zar" panose="00000400000000000000" pitchFamily="2" charset="-78"/>
              </a:rPr>
              <a:t>زندگی" </a:t>
            </a:r>
            <a:r>
              <a:rPr lang="fa-IR" sz="2600" b="1" dirty="0" smtClean="0">
                <a:cs typeface="B Zar" panose="00000400000000000000" pitchFamily="2" charset="-78"/>
              </a:rPr>
              <a:t>قبل </a:t>
            </a:r>
            <a:r>
              <a:rPr lang="fa-IR" sz="2600" b="1" dirty="0">
                <a:cs typeface="B Zar" panose="00000400000000000000" pitchFamily="2" charset="-78"/>
              </a:rPr>
              <a:t>از انقلاب از 50 به 75 </a:t>
            </a:r>
            <a:r>
              <a:rPr lang="fa-IR" sz="2600" b="1" dirty="0" smtClean="0">
                <a:cs typeface="B Zar" panose="00000400000000000000" pitchFamily="2" charset="-78"/>
              </a:rPr>
              <a:t>سال بعد انقلاب.</a:t>
            </a:r>
            <a:endParaRPr lang="fa-IR" sz="2600" b="1" dirty="0">
              <a:cs typeface="B Zar" panose="00000400000000000000" pitchFamily="2" charset="-78"/>
            </a:endParaRPr>
          </a:p>
          <a:p>
            <a:pPr marL="798513" indent="-457200" algn="r" rtl="1">
              <a:lnSpc>
                <a:spcPct val="15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ایجاد حدود </a:t>
            </a:r>
            <a:r>
              <a:rPr lang="fa-IR" sz="2600" b="1" dirty="0">
                <a:cs typeface="B Zar" panose="00000400000000000000" pitchFamily="2" charset="-78"/>
              </a:rPr>
              <a:t>7 </a:t>
            </a:r>
            <a:r>
              <a:rPr lang="fa-IR" sz="2600" b="1" dirty="0" smtClean="0">
                <a:cs typeface="B Zar" panose="00000400000000000000" pitchFamily="2" charset="-78"/>
              </a:rPr>
              <a:t>دانشکده </a:t>
            </a:r>
            <a:r>
              <a:rPr lang="fa-IR" sz="2600" b="1" dirty="0">
                <a:cs typeface="B Zar" panose="00000400000000000000" pitchFamily="2" charset="-78"/>
              </a:rPr>
              <a:t>پزشکی در دانشگاهها </a:t>
            </a:r>
            <a:r>
              <a:rPr lang="fa-IR" sz="2600" b="1" dirty="0" smtClean="0">
                <a:cs typeface="B Zar" panose="00000400000000000000" pitchFamily="2" charset="-78"/>
              </a:rPr>
              <a:t>قبل </a:t>
            </a:r>
            <a:r>
              <a:rPr lang="fa-IR" sz="2600" b="1" dirty="0">
                <a:cs typeface="B Zar" panose="00000400000000000000" pitchFamily="2" charset="-78"/>
              </a:rPr>
              <a:t>از پیروزی </a:t>
            </a:r>
            <a:r>
              <a:rPr lang="fa-IR" sz="2600" b="1" dirty="0" smtClean="0">
                <a:cs typeface="B Zar" panose="00000400000000000000" pitchFamily="2" charset="-78"/>
              </a:rPr>
              <a:t>انقلاب</a:t>
            </a:r>
            <a:endParaRPr lang="fa-IR" sz="2600" b="1" dirty="0">
              <a:cs typeface="B Zar" panose="00000400000000000000" pitchFamily="2" charset="-78"/>
            </a:endParaRPr>
          </a:p>
          <a:p>
            <a:pPr marL="684213" indent="-342900" algn="r" rtl="1">
              <a:lnSpc>
                <a:spcPct val="150000"/>
              </a:lnSpc>
            </a:pPr>
            <a:r>
              <a:rPr lang="fa-IR" sz="2400" b="1" dirty="0" smtClean="0">
                <a:cs typeface="B Zar" panose="00000400000000000000" pitchFamily="2" charset="-78"/>
              </a:rPr>
              <a:t>فعالیت</a:t>
            </a:r>
            <a:r>
              <a:rPr lang="fa-IR" sz="2400" dirty="0" smtClean="0">
                <a:cs typeface="B Zar" panose="00000400000000000000" pitchFamily="2" charset="-78"/>
              </a:rPr>
              <a:t> </a:t>
            </a:r>
            <a:r>
              <a:rPr lang="fa-IR" sz="2600" b="1" dirty="0" smtClean="0">
                <a:cs typeface="B Zar" panose="00000400000000000000" pitchFamily="2" charset="-78"/>
              </a:rPr>
              <a:t>حدود </a:t>
            </a:r>
            <a:r>
              <a:rPr lang="fa-IR" sz="2600" b="1" dirty="0">
                <a:cs typeface="B Zar" panose="00000400000000000000" pitchFamily="2" charset="-78"/>
              </a:rPr>
              <a:t>40 دانشگاه علوم پزشکی در سراسر کشور </a:t>
            </a:r>
            <a:r>
              <a:rPr lang="fa-IR" sz="2600" b="1" dirty="0" smtClean="0">
                <a:cs typeface="B Zar" panose="00000400000000000000" pitchFamily="2" charset="-78"/>
              </a:rPr>
              <a:t>بعد از </a:t>
            </a:r>
            <a:r>
              <a:rPr lang="fa-IR" sz="2600" b="1" dirty="0">
                <a:cs typeface="B Zar" panose="00000400000000000000" pitchFamily="2" charset="-78"/>
              </a:rPr>
              <a:t>پیروزی انقلاب</a:t>
            </a:r>
          </a:p>
          <a:p>
            <a:pPr marL="798513" indent="-457200" algn="r" rtl="1">
              <a:lnSpc>
                <a:spcPct val="15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پذیرش دانشجوی </a:t>
            </a:r>
            <a:r>
              <a:rPr lang="fa-IR" sz="2600" b="1" dirty="0">
                <a:cs typeface="B Zar" panose="00000400000000000000" pitchFamily="2" charset="-78"/>
              </a:rPr>
              <a:t>پزشکی از حدود 600 نفر قبل از پیروزی انقلاب به حدود  6 هزار نفر در </a:t>
            </a:r>
            <a:r>
              <a:rPr lang="fa-IR" sz="2600" b="1" dirty="0" smtClean="0">
                <a:cs typeface="B Zar" panose="00000400000000000000" pitchFamily="2" charset="-78"/>
              </a:rPr>
              <a:t>سال</a:t>
            </a:r>
          </a:p>
          <a:p>
            <a:pPr marL="798513" indent="-457200" algn="r" rtl="1">
              <a:lnSpc>
                <a:spcPct val="15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سال </a:t>
            </a:r>
            <a:r>
              <a:rPr lang="fa-IR" sz="2600" b="1" dirty="0">
                <a:cs typeface="B Zar" panose="00000400000000000000" pitchFamily="2" charset="-78"/>
              </a:rPr>
              <a:t>57 ، تعداد کل پزشکان دارای کارت نظام پزشکی حدود 17 هزار </a:t>
            </a:r>
            <a:r>
              <a:rPr lang="fa-IR" sz="2600" b="1" dirty="0" smtClean="0">
                <a:cs typeface="B Zar" panose="00000400000000000000" pitchFamily="2" charset="-78"/>
              </a:rPr>
              <a:t>نفر</a:t>
            </a:r>
          </a:p>
          <a:p>
            <a:pPr marL="798513" indent="-457200" algn="r" rtl="1">
              <a:lnSpc>
                <a:spcPct val="15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بعد انقلاب حدود </a:t>
            </a:r>
            <a:r>
              <a:rPr lang="fa-IR" sz="2600" b="1" dirty="0">
                <a:cs typeface="B Zar" panose="00000400000000000000" pitchFamily="2" charset="-78"/>
              </a:rPr>
              <a:t>140 هزار پزشک در دانشگاههای علوم </a:t>
            </a:r>
            <a:r>
              <a:rPr lang="fa-IR" sz="2600" b="1" dirty="0" smtClean="0">
                <a:cs typeface="B Zar" panose="00000400000000000000" pitchFamily="2" charset="-78"/>
              </a:rPr>
              <a:t>پزشکی</a:t>
            </a:r>
            <a:endParaRPr lang="en-US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337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تغییر وضعیت بهداشتی و پزشکی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marL="519113" algn="r" rtl="1">
              <a:lnSpc>
                <a:spcPct val="15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تولید </a:t>
            </a:r>
            <a:r>
              <a:rPr lang="fa-IR" sz="2600" b="1" dirty="0">
                <a:cs typeface="B Zar" panose="00000400000000000000" pitchFamily="2" charset="-78"/>
              </a:rPr>
              <a:t>حدود 97  درصد داروهای مورد نیاز در داخل کشور </a:t>
            </a:r>
          </a:p>
          <a:p>
            <a:pPr marL="519113" algn="r" rtl="1">
              <a:lnSpc>
                <a:spcPct val="150000"/>
              </a:lnSpc>
            </a:pPr>
            <a:r>
              <a:rPr lang="fa-IR" sz="2600" b="1" dirty="0">
                <a:cs typeface="B Zar" panose="00000400000000000000" pitchFamily="2" charset="-78"/>
              </a:rPr>
              <a:t>قبل از انقلاب، تعداد </a:t>
            </a:r>
            <a:r>
              <a:rPr lang="fa-IR" sz="2600" b="1" dirty="0" smtClean="0">
                <a:cs typeface="B Zar" panose="00000400000000000000" pitchFamily="2" charset="-78"/>
              </a:rPr>
              <a:t>15 </a:t>
            </a:r>
            <a:r>
              <a:rPr lang="fa-IR" sz="2600" b="1" dirty="0">
                <a:cs typeface="B Zar" panose="00000400000000000000" pitchFamily="2" charset="-78"/>
              </a:rPr>
              <a:t>تا </a:t>
            </a:r>
            <a:r>
              <a:rPr lang="fa-IR" sz="2600" b="1" dirty="0" smtClean="0">
                <a:cs typeface="B Zar" panose="00000400000000000000" pitchFamily="2" charset="-78"/>
              </a:rPr>
              <a:t>20 هزار </a:t>
            </a:r>
            <a:r>
              <a:rPr lang="fa-IR" sz="2600" b="1" dirty="0">
                <a:cs typeface="B Zar" panose="00000400000000000000" pitchFamily="2" charset="-78"/>
              </a:rPr>
              <a:t>تخت بیمارستانی در کشور </a:t>
            </a:r>
          </a:p>
          <a:p>
            <a:pPr marL="519113" algn="r" rtl="1">
              <a:lnSpc>
                <a:spcPct val="150000"/>
              </a:lnSpc>
            </a:pPr>
            <a:r>
              <a:rPr lang="fa-IR" sz="2600" b="1" dirty="0">
                <a:cs typeface="B Zar" panose="00000400000000000000" pitchFamily="2" charset="-78"/>
              </a:rPr>
              <a:t>بعد انقلاب حدود 90 هزار تخت در بیمارستانهای کشور</a:t>
            </a:r>
            <a:endParaRPr lang="en-US" sz="2400" dirty="0">
              <a:cs typeface="B Zar" panose="00000400000000000000" pitchFamily="2" charset="-78"/>
            </a:endParaRPr>
          </a:p>
          <a:p>
            <a:pPr marL="519113" algn="r" rtl="1">
              <a:lnSpc>
                <a:spcPct val="15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ایران </a:t>
            </a:r>
            <a:r>
              <a:rPr lang="fa-IR" sz="2600" b="1" dirty="0">
                <a:cs typeface="B Zar" panose="00000400000000000000" pitchFamily="2" charset="-78"/>
              </a:rPr>
              <a:t>در سال 56 با 33 میلیون جمعیت، نیازمند ورود پزشک خارجی از سایر </a:t>
            </a:r>
            <a:r>
              <a:rPr lang="fa-IR" sz="2600" b="1" dirty="0" smtClean="0">
                <a:cs typeface="B Zar" panose="00000400000000000000" pitchFamily="2" charset="-78"/>
              </a:rPr>
              <a:t>کشورها</a:t>
            </a:r>
          </a:p>
          <a:p>
            <a:pPr marL="519113" algn="r" rtl="1">
              <a:lnSpc>
                <a:spcPct val="15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بعد انقلاب با </a:t>
            </a:r>
            <a:r>
              <a:rPr lang="fa-IR" sz="2600" b="1" dirty="0">
                <a:cs typeface="B Zar" panose="00000400000000000000" pitchFamily="2" charset="-78"/>
              </a:rPr>
              <a:t>جمعیتی بیش از دو برابر و </a:t>
            </a:r>
            <a:r>
              <a:rPr lang="fa-IR" sz="2600" b="1" dirty="0" smtClean="0">
                <a:cs typeface="B Zar" panose="00000400000000000000" pitchFamily="2" charset="-78"/>
              </a:rPr>
              <a:t>نیازی بیشتر، با </a:t>
            </a:r>
            <a:r>
              <a:rPr lang="fa-IR" sz="2600" b="1" dirty="0">
                <a:cs typeface="B Zar" panose="00000400000000000000" pitchFamily="2" charset="-78"/>
              </a:rPr>
              <a:t>مازاد پزشک روبهرو هست. </a:t>
            </a:r>
          </a:p>
          <a:p>
            <a:pPr marL="519113" algn="r" rtl="1">
              <a:lnSpc>
                <a:spcPct val="15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پزشک </a:t>
            </a:r>
            <a:r>
              <a:rPr lang="fa-IR" sz="2600" b="1" dirty="0">
                <a:cs typeface="B Zar" panose="00000400000000000000" pitchFamily="2" charset="-78"/>
              </a:rPr>
              <a:t>متخصص در سال 57 </a:t>
            </a:r>
            <a:r>
              <a:rPr lang="fa-IR" sz="2600" b="1" dirty="0" smtClean="0">
                <a:cs typeface="B Zar" panose="00000400000000000000" pitchFamily="2" charset="-78"/>
              </a:rPr>
              <a:t> : 7000 </a:t>
            </a:r>
            <a:r>
              <a:rPr lang="fa-IR" sz="2600" b="1" dirty="0">
                <a:cs typeface="B Zar" panose="00000400000000000000" pitchFamily="2" charset="-78"/>
              </a:rPr>
              <a:t>نفر </a:t>
            </a:r>
            <a:endParaRPr lang="fa-IR" sz="2600" b="1" dirty="0" smtClean="0">
              <a:cs typeface="B Zar" panose="00000400000000000000" pitchFamily="2" charset="-78"/>
            </a:endParaRPr>
          </a:p>
          <a:p>
            <a:pPr marL="519113" algn="r" rtl="1">
              <a:lnSpc>
                <a:spcPct val="150000"/>
              </a:lnSpc>
            </a:pPr>
            <a:r>
              <a:rPr lang="fa-IR" sz="2400" b="1" dirty="0" smtClean="0">
                <a:cs typeface="B Zar" panose="00000400000000000000" pitchFamily="2" charset="-78"/>
              </a:rPr>
              <a:t>پزشک </a:t>
            </a:r>
            <a:r>
              <a:rPr lang="fa-IR" sz="2400" b="1" dirty="0">
                <a:cs typeface="B Zar" panose="00000400000000000000" pitchFamily="2" charset="-78"/>
              </a:rPr>
              <a:t>متخصص </a:t>
            </a:r>
            <a:r>
              <a:rPr lang="fa-IR" sz="2400" b="1" dirty="0" smtClean="0">
                <a:cs typeface="B Zar" panose="00000400000000000000" pitchFamily="2" charset="-78"/>
              </a:rPr>
              <a:t>بعد انقلاب </a:t>
            </a:r>
            <a:r>
              <a:rPr lang="fa-IR" sz="2600" b="1" dirty="0" smtClean="0">
                <a:cs typeface="B Zar" panose="00000400000000000000" pitchFamily="2" charset="-78"/>
              </a:rPr>
              <a:t>به </a:t>
            </a:r>
            <a:r>
              <a:rPr lang="fa-IR" sz="2600" b="1" dirty="0">
                <a:cs typeface="B Zar" panose="00000400000000000000" pitchFamily="2" charset="-78"/>
              </a:rPr>
              <a:t>جمعیت </a:t>
            </a:r>
            <a:r>
              <a:rPr lang="fa-IR" sz="2600" b="1" dirty="0" smtClean="0">
                <a:cs typeface="B Zar" panose="00000400000000000000" pitchFamily="2" charset="-78"/>
              </a:rPr>
              <a:t>72.792</a:t>
            </a:r>
            <a:endParaRPr lang="fa-IR" sz="2600" b="1" dirty="0">
              <a:cs typeface="B Zar" panose="00000400000000000000" pitchFamily="2" charset="-78"/>
            </a:endParaRPr>
          </a:p>
          <a:p>
            <a:pPr marL="519113"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سفر </a:t>
            </a:r>
            <a:r>
              <a:rPr lang="fa-IR" sz="2600" b="1" dirty="0" smtClean="0">
                <a:cs typeface="B Zar" panose="00000400000000000000" pitchFamily="2" charset="-78"/>
              </a:rPr>
              <a:t>بسیاری </a:t>
            </a:r>
            <a:r>
              <a:rPr lang="fa-IR" sz="2600" b="1" dirty="0">
                <a:cs typeface="B Zar" panose="00000400000000000000" pitchFamily="2" charset="-78"/>
              </a:rPr>
              <a:t>از </a:t>
            </a:r>
            <a:r>
              <a:rPr lang="fa-IR" sz="2600" b="1" dirty="0" smtClean="0">
                <a:cs typeface="B Zar" panose="00000400000000000000" pitchFamily="2" charset="-78"/>
              </a:rPr>
              <a:t>مردم کشورها </a:t>
            </a:r>
            <a:r>
              <a:rPr lang="fa-IR" sz="2600" b="1" dirty="0">
                <a:cs typeface="B Zar" panose="00000400000000000000" pitchFamily="2" charset="-78"/>
              </a:rPr>
              <a:t>به منظور درمان به </a:t>
            </a:r>
            <a:r>
              <a:rPr lang="fa-IR" sz="2600" b="1" dirty="0" smtClean="0">
                <a:cs typeface="B Zar" panose="00000400000000000000" pitchFamily="2" charset="-78"/>
              </a:rPr>
              <a:t>کشورمان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600" b="1" dirty="0" smtClean="0">
                <a:cs typeface="B Zar" panose="00000400000000000000" pitchFamily="2" charset="-78"/>
              </a:rPr>
              <a:t> </a:t>
            </a:r>
            <a:endParaRPr lang="en-US" sz="26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732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358246"/>
              </p:ext>
            </p:extLst>
          </p:nvPr>
        </p:nvGraphicFramePr>
        <p:xfrm>
          <a:off x="370764" y="968436"/>
          <a:ext cx="11450471" cy="1892808"/>
        </p:xfrm>
        <a:graphic>
          <a:graphicData uri="http://schemas.openxmlformats.org/drawingml/2006/table">
            <a:tbl>
              <a:tblPr rtl="1" firstRow="1" firstCol="1" bandRow="1"/>
              <a:tblGrid>
                <a:gridCol w="1920056">
                  <a:extLst>
                    <a:ext uri="{9D8B030D-6E8A-4147-A177-3AD203B41FA5}">
                      <a16:colId xmlns:a16="http://schemas.microsoft.com/office/drawing/2014/main" xmlns="" val="774882608"/>
                    </a:ext>
                  </a:extLst>
                </a:gridCol>
                <a:gridCol w="2445355">
                  <a:extLst>
                    <a:ext uri="{9D8B030D-6E8A-4147-A177-3AD203B41FA5}">
                      <a16:colId xmlns:a16="http://schemas.microsoft.com/office/drawing/2014/main" xmlns="" val="2905741656"/>
                    </a:ext>
                  </a:extLst>
                </a:gridCol>
                <a:gridCol w="5251691">
                  <a:extLst>
                    <a:ext uri="{9D8B030D-6E8A-4147-A177-3AD203B41FA5}">
                      <a16:colId xmlns:a16="http://schemas.microsoft.com/office/drawing/2014/main" xmlns="" val="3634762104"/>
                    </a:ext>
                  </a:extLst>
                </a:gridCol>
                <a:gridCol w="1833369">
                  <a:extLst>
                    <a:ext uri="{9D8B030D-6E8A-4147-A177-3AD203B41FA5}">
                      <a16:colId xmlns:a16="http://schemas.microsoft.com/office/drawing/2014/main" xmlns="" val="647547231"/>
                    </a:ext>
                  </a:extLst>
                </a:gridCol>
              </a:tblGrid>
              <a:tr h="310586"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شاخص ها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دوران حکومت شاه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دوران انقلاب اسلامی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شاخص ها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5392563"/>
                  </a:ext>
                </a:extLst>
              </a:tr>
              <a:tr h="310586"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تعداد پزشک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7000 نفر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800" dirty="0" smtClean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72.792</a:t>
                      </a:r>
                      <a:r>
                        <a:rPr lang="fa-IR" sz="1800" kern="1800" baseline="0" dirty="0" smtClean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 </a:t>
                      </a:r>
                      <a:r>
                        <a:rPr lang="ar-SA" sz="1800" kern="1800" dirty="0" smtClean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نفر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تعداد پزشک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5917300"/>
                  </a:ext>
                </a:extLst>
              </a:tr>
              <a:tr h="310586"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چشم پزشک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آماری وجود ندارد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رتبه 1 در خاورمیانه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چشم پزشک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6111247"/>
                  </a:ext>
                </a:extLst>
              </a:tr>
              <a:tr h="310586"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مغز و اعصاب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///  ///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رتبه 1در خاورمیانه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مغز و اعصاب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0127982"/>
                  </a:ext>
                </a:extLst>
              </a:tr>
              <a:tr h="310586"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جراحی قلب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///  ///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رتبه 1 جهان در جراحی قلب کودکان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جراحی قلب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9814950"/>
                  </a:ext>
                </a:extLst>
              </a:tr>
              <a:tr h="310586">
                <a:tc>
                  <a:txBody>
                    <a:bodyPr/>
                    <a:lstStyle/>
                    <a:p>
                      <a:pPr marL="0" marR="0" algn="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80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پیوند اعضا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// / ///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سومین کشور جهان در در اهدا و پیوند اعضا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kern="1800" dirty="0">
                          <a:solidFill>
                            <a:srgbClr val="333333"/>
                          </a:solidFill>
                          <a:effectLst/>
                          <a:latin typeface="IranSans"/>
                          <a:ea typeface="Times New Roman" panose="02020603050405020304" pitchFamily="18" charset="0"/>
                          <a:cs typeface="B Titr" panose="00000700000000000000" pitchFamily="2" charset="-78"/>
                        </a:rPr>
                        <a:t>پیوند اعضا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358194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56036"/>
            <a:ext cx="12192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74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74638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ewstext" charset="0"/>
                <a:ea typeface="Times New Roman" panose="02020603050405020304" pitchFamily="18" charset="0"/>
                <a:cs typeface="B Zar" panose="00000400000000000000" pitchFamily="2" charset="-78"/>
              </a:rPr>
              <a:t>مقایسه وضعیت پزشکی متخصص در دوران پهلوی و پس ازانقلاب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998" y="3214644"/>
            <a:ext cx="5453237" cy="3643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42" y="3214644"/>
            <a:ext cx="5806893" cy="364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13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ultidocument 5"/>
          <p:cNvSpPr/>
          <p:nvPr/>
        </p:nvSpPr>
        <p:spPr>
          <a:xfrm>
            <a:off x="2446133" y="397832"/>
            <a:ext cx="7286084" cy="1645921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3200" dirty="0">
                <a:solidFill>
                  <a:prstClr val="black"/>
                </a:solidFill>
                <a:latin typeface="Calibri Light" panose="020F0302020204030204"/>
                <a:cs typeface="B Titr" panose="00000700000000000000" pitchFamily="2" charset="-78"/>
              </a:rPr>
              <a:t>ورزش سرانه ورزشی کشور</a:t>
            </a: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814" y="2292825"/>
            <a:ext cx="6098435" cy="43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25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سرانه </a:t>
            </a:r>
            <a:r>
              <a:rPr lang="fa-IR" sz="3200" dirty="0" smtClean="0">
                <a:cs typeface="B Titr" panose="00000700000000000000" pitchFamily="2" charset="-78"/>
              </a:rPr>
              <a:t>ورزشی کشور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marL="463550" algn="r" rtl="1">
              <a:lnSpc>
                <a:spcPct val="15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در </a:t>
            </a:r>
            <a:r>
              <a:rPr lang="fa-IR" sz="2600" b="1" dirty="0">
                <a:cs typeface="B Zar" panose="00000400000000000000" pitchFamily="2" charset="-78"/>
              </a:rPr>
              <a:t>سال 58  تنها </a:t>
            </a:r>
            <a:r>
              <a:rPr lang="fa-IR" sz="2600" b="1" dirty="0" smtClean="0">
                <a:cs typeface="B Zar" panose="00000400000000000000" pitchFamily="2" charset="-78"/>
              </a:rPr>
              <a:t>12 </a:t>
            </a:r>
            <a:r>
              <a:rPr lang="fa-IR" sz="2600" b="1" dirty="0">
                <a:cs typeface="B Zar" panose="00000400000000000000" pitchFamily="2" charset="-78"/>
              </a:rPr>
              <a:t>روستا زمین </a:t>
            </a:r>
            <a:r>
              <a:rPr lang="fa-IR" sz="2600" b="1" dirty="0" smtClean="0">
                <a:cs typeface="B Zar" panose="00000400000000000000" pitchFamily="2" charset="-78"/>
              </a:rPr>
              <a:t>ورزشی داشت </a:t>
            </a:r>
          </a:p>
          <a:p>
            <a:pPr marL="463550" algn="r" rtl="1">
              <a:lnSpc>
                <a:spcPct val="15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 بعد انقلاب  </a:t>
            </a:r>
            <a:r>
              <a:rPr lang="fa-IR" sz="2600" b="1" dirty="0">
                <a:cs typeface="B Zar" panose="00000400000000000000" pitchFamily="2" charset="-78"/>
              </a:rPr>
              <a:t>بیش از 2200 روستای کشور </a:t>
            </a:r>
            <a:r>
              <a:rPr lang="fa-IR" sz="2600" b="1" dirty="0" smtClean="0">
                <a:cs typeface="B Zar" panose="00000400000000000000" pitchFamily="2" charset="-78"/>
              </a:rPr>
              <a:t>دارای </a:t>
            </a:r>
            <a:r>
              <a:rPr lang="fa-IR" sz="2600" b="1" dirty="0">
                <a:cs typeface="B Zar" panose="00000400000000000000" pitchFamily="2" charset="-78"/>
              </a:rPr>
              <a:t>زمین های ورزشی </a:t>
            </a:r>
            <a:r>
              <a:rPr lang="fa-IR" sz="2600" b="1" dirty="0" smtClean="0">
                <a:cs typeface="B Zar" panose="00000400000000000000" pitchFamily="2" charset="-78"/>
              </a:rPr>
              <a:t>هستند </a:t>
            </a:r>
            <a:endParaRPr lang="fa-IR" sz="2600" b="1" dirty="0">
              <a:cs typeface="B Zar" panose="00000400000000000000" pitchFamily="2" charset="-78"/>
            </a:endParaRPr>
          </a:p>
          <a:p>
            <a:pPr marL="463550" algn="r" rtl="1">
              <a:lnSpc>
                <a:spcPct val="15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قبل </a:t>
            </a:r>
            <a:r>
              <a:rPr lang="fa-IR" sz="2600" b="1" dirty="0">
                <a:cs typeface="B Zar" panose="00000400000000000000" pitchFamily="2" charset="-78"/>
              </a:rPr>
              <a:t>انقلاب </a:t>
            </a:r>
            <a:r>
              <a:rPr lang="fa-IR" sz="2600" b="1" dirty="0" smtClean="0">
                <a:cs typeface="B Zar" panose="00000400000000000000" pitchFamily="2" charset="-78"/>
              </a:rPr>
              <a:t>تنها تعداد </a:t>
            </a:r>
            <a:r>
              <a:rPr lang="fa-IR" sz="2600" b="1" dirty="0">
                <a:cs typeface="B Zar" panose="00000400000000000000" pitchFamily="2" charset="-78"/>
              </a:rPr>
              <a:t>۵ مورد  </a:t>
            </a:r>
            <a:r>
              <a:rPr lang="fa-IR" sz="2600" b="1" dirty="0" smtClean="0">
                <a:cs typeface="B Zar" panose="00000400000000000000" pitchFamily="2" charset="-78"/>
              </a:rPr>
              <a:t>سالن </a:t>
            </a:r>
            <a:r>
              <a:rPr lang="fa-IR" sz="2600" b="1" dirty="0">
                <a:cs typeface="B Zar" panose="00000400000000000000" pitchFamily="2" charset="-78"/>
              </a:rPr>
              <a:t>های ورزشی در روستاها </a:t>
            </a:r>
            <a:r>
              <a:rPr lang="fa-IR" sz="2600" b="1" dirty="0" smtClean="0">
                <a:cs typeface="B Zar" panose="00000400000000000000" pitchFamily="2" charset="-78"/>
              </a:rPr>
              <a:t>وجود داشت</a:t>
            </a:r>
          </a:p>
          <a:p>
            <a:pPr marL="463550" algn="r" rtl="1">
              <a:lnSpc>
                <a:spcPct val="15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بعد انقلاب </a:t>
            </a:r>
            <a:r>
              <a:rPr lang="fa-IR" sz="2600" b="1" dirty="0">
                <a:cs typeface="B Zar" panose="00000400000000000000" pitchFamily="2" charset="-78"/>
              </a:rPr>
              <a:t>بیش از 400 روستا دارای سالن ورزشی </a:t>
            </a:r>
            <a:r>
              <a:rPr lang="fa-IR" sz="2600" b="1" dirty="0" smtClean="0">
                <a:cs typeface="B Zar" panose="00000400000000000000" pitchFamily="2" charset="-78"/>
              </a:rPr>
              <a:t>شدند.</a:t>
            </a:r>
            <a:endParaRPr lang="fa-IR" sz="2600" b="1" dirty="0">
              <a:cs typeface="B Zar" panose="00000400000000000000" pitchFamily="2" charset="-78"/>
            </a:endParaRPr>
          </a:p>
          <a:p>
            <a:pPr marL="1433513" algn="r" rtl="1">
              <a:lnSpc>
                <a:spcPct val="150000"/>
              </a:lnSpc>
              <a:tabLst>
                <a:tab pos="1433513" algn="l"/>
              </a:tabLst>
            </a:pPr>
            <a:r>
              <a:rPr lang="fa-IR" sz="2600" b="1" dirty="0">
                <a:solidFill>
                  <a:srgbClr val="0070C0"/>
                </a:solidFill>
                <a:cs typeface="B Zar" panose="00000400000000000000" pitchFamily="2" charset="-78"/>
              </a:rPr>
              <a:t>رشد </a:t>
            </a:r>
            <a:r>
              <a:rPr lang="fa-IR" sz="2600" b="1" dirty="0" smtClean="0">
                <a:solidFill>
                  <a:srgbClr val="0070C0"/>
                </a:solidFill>
                <a:cs typeface="B Zar" panose="00000400000000000000" pitchFamily="2" charset="-78"/>
              </a:rPr>
              <a:t>چشمگیر پروژه </a:t>
            </a:r>
            <a:r>
              <a:rPr lang="fa-IR" sz="2600" b="1" dirty="0">
                <a:solidFill>
                  <a:srgbClr val="0070C0"/>
                </a:solidFill>
                <a:cs typeface="B Zar" panose="00000400000000000000" pitchFamily="2" charset="-78"/>
              </a:rPr>
              <a:t>های عمرانی </a:t>
            </a:r>
            <a:r>
              <a:rPr lang="fa-IR" sz="2600" b="1" dirty="0" smtClean="0">
                <a:solidFill>
                  <a:srgbClr val="0070C0"/>
                </a:solidFill>
                <a:cs typeface="B Zar" panose="00000400000000000000" pitchFamily="2" charset="-78"/>
              </a:rPr>
              <a:t>(افتتاح حدود </a:t>
            </a:r>
            <a:r>
              <a:rPr lang="fa-IR" sz="2600" b="1" dirty="0">
                <a:solidFill>
                  <a:srgbClr val="0070C0"/>
                </a:solidFill>
                <a:cs typeface="B Zar" panose="00000400000000000000" pitchFamily="2" charset="-78"/>
              </a:rPr>
              <a:t>300 پروژه ورزشی در سطح </a:t>
            </a:r>
            <a:r>
              <a:rPr lang="fa-IR" sz="2600" b="1" dirty="0" smtClean="0">
                <a:solidFill>
                  <a:srgbClr val="0070C0"/>
                </a:solidFill>
                <a:cs typeface="B Zar" panose="00000400000000000000" pitchFamily="2" charset="-78"/>
              </a:rPr>
              <a:t>کشور) </a:t>
            </a:r>
          </a:p>
          <a:p>
            <a:pPr marL="463550" algn="r" rtl="1">
              <a:lnSpc>
                <a:spcPct val="15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در </a:t>
            </a:r>
            <a:r>
              <a:rPr lang="fa-IR" sz="2600" b="1" dirty="0">
                <a:cs typeface="B Zar" panose="00000400000000000000" pitchFamily="2" charset="-78"/>
              </a:rPr>
              <a:t>نخستین سال های پیروزی انقلاب به </a:t>
            </a:r>
            <a:r>
              <a:rPr lang="fa-IR" sz="2600" b="1" dirty="0" err="1">
                <a:cs typeface="B Zar" panose="00000400000000000000" pitchFamily="2" charset="-78"/>
              </a:rPr>
              <a:t>ازای</a:t>
            </a:r>
            <a:r>
              <a:rPr lang="fa-IR" sz="2600" b="1" dirty="0">
                <a:cs typeface="B Zar" panose="00000400000000000000" pitchFamily="2" charset="-78"/>
              </a:rPr>
              <a:t> هر فرد تنها 2 سانتی متر فضای ورزشی وجود </a:t>
            </a:r>
            <a:r>
              <a:rPr lang="fa-IR" sz="2600" b="1" dirty="0" smtClean="0">
                <a:cs typeface="B Zar" panose="00000400000000000000" pitchFamily="2" charset="-78"/>
              </a:rPr>
              <a:t>داشت</a:t>
            </a:r>
          </a:p>
          <a:p>
            <a:pPr marL="463550" algn="r" rtl="1">
              <a:lnSpc>
                <a:spcPct val="15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 بعد انقلاب سرانه </a:t>
            </a:r>
            <a:r>
              <a:rPr lang="fa-IR" sz="2600" b="1" dirty="0">
                <a:cs typeface="B Zar" panose="00000400000000000000" pitchFamily="2" charset="-78"/>
              </a:rPr>
              <a:t>ورزشی به متوسط 76 سانتی متر رسیده (</a:t>
            </a:r>
            <a:r>
              <a:rPr lang="fa-IR" sz="2600" b="1" dirty="0" smtClean="0">
                <a:cs typeface="B Zar" panose="00000400000000000000" pitchFamily="2" charset="-78"/>
              </a:rPr>
              <a:t>رشد </a:t>
            </a:r>
            <a:r>
              <a:rPr lang="fa-IR" sz="2600" b="1" dirty="0">
                <a:cs typeface="B Zar" panose="00000400000000000000" pitchFamily="2" charset="-78"/>
              </a:rPr>
              <a:t>تقریبا 38 برابری 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8" y="1187357"/>
            <a:ext cx="1813177" cy="193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7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مهمترین پروژه های ورزشی پس از انقلاب اسلامی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marL="463550" algn="r" rtl="1">
              <a:lnSpc>
                <a:spcPct val="1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ساخت </a:t>
            </a:r>
            <a:r>
              <a:rPr lang="fa-IR" sz="2600" b="1" dirty="0">
                <a:cs typeface="B Zar" panose="00000400000000000000" pitchFamily="2" charset="-78"/>
              </a:rPr>
              <a:t>18 </a:t>
            </a:r>
            <a:r>
              <a:rPr lang="fa-IR" sz="2600" b="1" dirty="0" err="1">
                <a:cs typeface="B Zar" panose="00000400000000000000" pitchFamily="2" charset="-78"/>
              </a:rPr>
              <a:t>استادیوم</a:t>
            </a:r>
            <a:r>
              <a:rPr lang="fa-IR" sz="2600" b="1" dirty="0">
                <a:cs typeface="B Zar" panose="00000400000000000000" pitchFamily="2" charset="-78"/>
              </a:rPr>
              <a:t> 15 هزار </a:t>
            </a:r>
            <a:r>
              <a:rPr lang="fa-IR" sz="2600" b="1" dirty="0" smtClean="0">
                <a:cs typeface="B Zar" panose="00000400000000000000" pitchFamily="2" charset="-78"/>
              </a:rPr>
              <a:t>نفری</a:t>
            </a:r>
          </a:p>
          <a:p>
            <a:pPr marL="463550" algn="r" rtl="1">
              <a:lnSpc>
                <a:spcPct val="1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ساخت 8 </a:t>
            </a:r>
            <a:r>
              <a:rPr lang="fa-IR" sz="2600" b="1" dirty="0">
                <a:cs typeface="B Zar" panose="00000400000000000000" pitchFamily="2" charset="-78"/>
              </a:rPr>
              <a:t>سالن مسابقاتی 6 هزار </a:t>
            </a:r>
            <a:r>
              <a:rPr lang="fa-IR" sz="2600" b="1" dirty="0" smtClean="0">
                <a:cs typeface="B Zar" panose="00000400000000000000" pitchFamily="2" charset="-78"/>
              </a:rPr>
              <a:t>نفری </a:t>
            </a:r>
          </a:p>
          <a:p>
            <a:pPr marL="463550" algn="r" rtl="1">
              <a:lnSpc>
                <a:spcPct val="1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قابلیت بهره برداری </a:t>
            </a:r>
            <a:r>
              <a:rPr lang="fa-IR" sz="2600" b="1" dirty="0">
                <a:cs typeface="B Zar" panose="00000400000000000000" pitchFamily="2" charset="-78"/>
              </a:rPr>
              <a:t>4 پیست دوچرخه </a:t>
            </a:r>
            <a:r>
              <a:rPr lang="fa-IR" sz="2600" b="1" dirty="0" smtClean="0">
                <a:cs typeface="B Zar" panose="00000400000000000000" pitchFamily="2" charset="-78"/>
              </a:rPr>
              <a:t>سواری</a:t>
            </a:r>
          </a:p>
          <a:p>
            <a:pPr marL="463550" algn="r" rtl="1">
              <a:lnSpc>
                <a:spcPct val="1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 </a:t>
            </a:r>
            <a:r>
              <a:rPr lang="fa-IR" sz="2600" b="1" dirty="0">
                <a:cs typeface="B Zar" panose="00000400000000000000" pitchFamily="2" charset="-78"/>
              </a:rPr>
              <a:t>2 </a:t>
            </a:r>
            <a:r>
              <a:rPr lang="fa-IR" sz="2600" b="1" dirty="0" err="1" smtClean="0">
                <a:cs typeface="B Zar" panose="00000400000000000000" pitchFamily="2" charset="-78"/>
              </a:rPr>
              <a:t>استخرقهرمانی</a:t>
            </a:r>
            <a:endParaRPr lang="fa-IR" sz="2600" b="1" dirty="0" smtClean="0">
              <a:cs typeface="B Zar" panose="00000400000000000000" pitchFamily="2" charset="-78"/>
            </a:endParaRPr>
          </a:p>
          <a:p>
            <a:pPr marL="463550" algn="r" rtl="1">
              <a:lnSpc>
                <a:spcPct val="1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 </a:t>
            </a:r>
            <a:r>
              <a:rPr lang="fa-IR" sz="2600" b="1" dirty="0">
                <a:cs typeface="B Zar" panose="00000400000000000000" pitchFamily="2" charset="-78"/>
              </a:rPr>
              <a:t>سه سالن تخصصی </a:t>
            </a:r>
            <a:r>
              <a:rPr lang="fa-IR" sz="2600" b="1" dirty="0" err="1" smtClean="0">
                <a:cs typeface="B Zar" panose="00000400000000000000" pitchFamily="2" charset="-78"/>
              </a:rPr>
              <a:t>دوومیدانی</a:t>
            </a:r>
            <a:endParaRPr lang="fa-IR" sz="2600" b="1" dirty="0" smtClean="0">
              <a:cs typeface="B Zar" panose="00000400000000000000" pitchFamily="2" charset="-78"/>
            </a:endParaRPr>
          </a:p>
          <a:p>
            <a:pPr marL="463550" algn="r" rtl="1">
              <a:lnSpc>
                <a:spcPct val="1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 </a:t>
            </a:r>
            <a:r>
              <a:rPr lang="fa-IR" sz="2600" b="1" dirty="0">
                <a:cs typeface="B Zar" panose="00000400000000000000" pitchFamily="2" charset="-78"/>
              </a:rPr>
              <a:t>چهار ورزشگاه 5 هزار </a:t>
            </a:r>
            <a:r>
              <a:rPr lang="fa-IR" sz="2600" b="1" dirty="0" smtClean="0">
                <a:cs typeface="B Zar" panose="00000400000000000000" pitchFamily="2" charset="-78"/>
              </a:rPr>
              <a:t>نفری</a:t>
            </a:r>
          </a:p>
          <a:p>
            <a:pPr marL="234950" indent="0" algn="r" rtl="1">
              <a:lnSpc>
                <a:spcPct val="100000"/>
              </a:lnSpc>
              <a:buNone/>
            </a:pPr>
            <a:endParaRPr lang="fa-IR" sz="1800" b="1" dirty="0" smtClean="0">
              <a:cs typeface="B Zar" panose="00000400000000000000" pitchFamily="2" charset="-78"/>
            </a:endParaRPr>
          </a:p>
          <a:p>
            <a:pPr marL="234950" indent="0" algn="r" rtl="1">
              <a:lnSpc>
                <a:spcPct val="100000"/>
              </a:lnSpc>
              <a:buNone/>
            </a:pPr>
            <a:r>
              <a:rPr lang="fa-IR" sz="26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نقطه ضعف در زمینه ورزشی:</a:t>
            </a:r>
          </a:p>
          <a:p>
            <a:pPr marL="463550" algn="r" rtl="1">
              <a:lnSpc>
                <a:spcPct val="1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 وجود ضعف </a:t>
            </a:r>
            <a:r>
              <a:rPr lang="fa-IR" sz="2600" b="1" dirty="0">
                <a:cs typeface="B Zar" panose="00000400000000000000" pitchFamily="2" charset="-78"/>
              </a:rPr>
              <a:t>مدیریت و کمبود بودجه ورزش </a:t>
            </a:r>
            <a:r>
              <a:rPr lang="fa-IR" sz="2600" b="1" dirty="0" smtClean="0">
                <a:cs typeface="B Zar" panose="00000400000000000000" pitchFamily="2" charset="-78"/>
              </a:rPr>
              <a:t>ایران</a:t>
            </a:r>
          </a:p>
          <a:p>
            <a:pPr marL="463550" algn="r" rtl="1">
              <a:lnSpc>
                <a:spcPct val="1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امکان رفع آن با اراده </a:t>
            </a:r>
            <a:r>
              <a:rPr lang="fa-IR" sz="2600" b="1" dirty="0">
                <a:cs typeface="B Zar" panose="00000400000000000000" pitchFamily="2" charset="-78"/>
              </a:rPr>
              <a:t>ملی و بهره گیری  از اقتصاد </a:t>
            </a:r>
            <a:r>
              <a:rPr lang="fa-IR" sz="2600" b="1" dirty="0" smtClean="0">
                <a:cs typeface="B Zar" panose="00000400000000000000" pitchFamily="2" charset="-78"/>
              </a:rPr>
              <a:t>مقاومتی</a:t>
            </a:r>
            <a:endParaRPr lang="fa-IR" sz="2600" b="1" dirty="0">
              <a:cs typeface="B Zar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4" y="1145596"/>
            <a:ext cx="2067022" cy="202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386" y="3172096"/>
            <a:ext cx="2067022" cy="20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8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ultidocument 5"/>
          <p:cNvSpPr/>
          <p:nvPr/>
        </p:nvSpPr>
        <p:spPr>
          <a:xfrm>
            <a:off x="2307032" y="411479"/>
            <a:ext cx="7286084" cy="1645921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>
                <a:solidFill>
                  <a:prstClr val="black"/>
                </a:solidFill>
                <a:latin typeface="Calibri Light" panose="020F0302020204030204"/>
                <a:ea typeface="+mj-ea"/>
                <a:cs typeface="B Titr" panose="00000700000000000000" pitchFamily="2" charset="-78"/>
              </a:rPr>
              <a:t>برگزاری انتخابات و نقش مردم در تعیین سرنوشت خود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9197" t="25886" r="49231" b="15718"/>
          <a:stretch/>
        </p:blipFill>
        <p:spPr>
          <a:xfrm>
            <a:off x="3616657" y="2264737"/>
            <a:ext cx="4299045" cy="447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6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پیشرفت های  ورزش کشور در ابعاد مختلفی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marL="463550" algn="r" rtl="1">
              <a:lnSpc>
                <a:spcPct val="2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پیشرفت ورزش بانوان</a:t>
            </a:r>
          </a:p>
          <a:p>
            <a:pPr marL="463550" algn="r" rtl="1">
              <a:lnSpc>
                <a:spcPct val="2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 حضور </a:t>
            </a:r>
            <a:r>
              <a:rPr lang="fa-IR" sz="2600" b="1" dirty="0" err="1" smtClean="0">
                <a:cs typeface="B Zar" panose="00000400000000000000" pitchFamily="2" charset="-78"/>
              </a:rPr>
              <a:t>درالمپیک</a:t>
            </a:r>
            <a:r>
              <a:rPr lang="fa-IR" sz="2600" b="1" dirty="0" smtClean="0">
                <a:cs typeface="B Zar" panose="00000400000000000000" pitchFamily="2" charset="-78"/>
              </a:rPr>
              <a:t> ها</a:t>
            </a:r>
          </a:p>
          <a:p>
            <a:pPr marL="463550" algn="r" rtl="1">
              <a:lnSpc>
                <a:spcPct val="2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 بازی های آسیایی و جام های جهانی فوتبال.</a:t>
            </a:r>
            <a:endParaRPr lang="fa-IR" sz="2600" b="1" dirty="0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91" y="1148783"/>
            <a:ext cx="2067022" cy="202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29" y="3930558"/>
            <a:ext cx="11245756" cy="273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5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حضور در </a:t>
            </a:r>
            <a:r>
              <a:rPr lang="fa-IR" sz="3200" dirty="0" err="1" smtClean="0">
                <a:cs typeface="B Titr" panose="00000700000000000000" pitchFamily="2" charset="-78"/>
              </a:rPr>
              <a:t>میادین</a:t>
            </a:r>
            <a:r>
              <a:rPr lang="fa-IR" sz="3200" dirty="0" smtClean="0">
                <a:cs typeface="B Titr" panose="00000700000000000000" pitchFamily="2" charset="-78"/>
              </a:rPr>
              <a:t> ورزشی جهانی</a:t>
            </a:r>
            <a:endParaRPr lang="fa-IR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marL="234950" indent="0" algn="r" rtl="1">
              <a:lnSpc>
                <a:spcPts val="3600"/>
              </a:lnSpc>
              <a:buNone/>
            </a:pPr>
            <a:r>
              <a:rPr lang="fa-IR" sz="2600" b="1" dirty="0">
                <a:solidFill>
                  <a:srgbClr val="FF0000"/>
                </a:solidFill>
                <a:cs typeface="B Zar" panose="00000400000000000000" pitchFamily="2" charset="-78"/>
              </a:rPr>
              <a:t>حضور در 4 جام جهانی بعد از انقلاب </a:t>
            </a:r>
            <a:r>
              <a:rPr lang="fa-IR" sz="26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اسلامی:</a:t>
            </a:r>
          </a:p>
          <a:p>
            <a:pPr marL="463550" algn="r" rtl="1">
              <a:lnSpc>
                <a:spcPts val="36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قبل </a:t>
            </a:r>
            <a:r>
              <a:rPr lang="fa-IR" sz="2600" b="1" dirty="0">
                <a:cs typeface="B Zar" panose="00000400000000000000" pitchFamily="2" charset="-78"/>
              </a:rPr>
              <a:t>از انقلاب </a:t>
            </a:r>
            <a:r>
              <a:rPr lang="fa-IR" sz="2600" b="1" dirty="0" smtClean="0">
                <a:cs typeface="B Zar" panose="00000400000000000000" pitchFamily="2" charset="-78"/>
              </a:rPr>
              <a:t>یک بار حضور </a:t>
            </a:r>
            <a:r>
              <a:rPr lang="fa-IR" sz="2600" b="1" dirty="0">
                <a:cs typeface="B Zar" panose="00000400000000000000" pitchFamily="2" charset="-78"/>
              </a:rPr>
              <a:t>ایران در رقابت های جام جهانی </a:t>
            </a:r>
            <a:r>
              <a:rPr lang="fa-IR" sz="2600" b="1" dirty="0" smtClean="0">
                <a:cs typeface="B Zar" panose="00000400000000000000" pitchFamily="2" charset="-78"/>
              </a:rPr>
              <a:t>(سال </a:t>
            </a:r>
            <a:r>
              <a:rPr lang="fa-IR" sz="2600" b="1" dirty="0">
                <a:cs typeface="B Zar" panose="00000400000000000000" pitchFamily="2" charset="-78"/>
              </a:rPr>
              <a:t>1978بوینس </a:t>
            </a:r>
            <a:r>
              <a:rPr lang="fa-IR" sz="2600" b="1" dirty="0" err="1">
                <a:cs typeface="B Zar" panose="00000400000000000000" pitchFamily="2" charset="-78"/>
              </a:rPr>
              <a:t>آیرس</a:t>
            </a:r>
            <a:r>
              <a:rPr lang="fa-IR" sz="2600" b="1" dirty="0">
                <a:cs typeface="B Zar" panose="00000400000000000000" pitchFamily="2" charset="-78"/>
              </a:rPr>
              <a:t> </a:t>
            </a:r>
            <a:r>
              <a:rPr lang="fa-IR" sz="2600" b="1" dirty="0" smtClean="0">
                <a:cs typeface="B Zar" panose="00000400000000000000" pitchFamily="2" charset="-78"/>
              </a:rPr>
              <a:t>آرژانتین)</a:t>
            </a:r>
          </a:p>
          <a:p>
            <a:pPr marL="463550" algn="r" rtl="1">
              <a:lnSpc>
                <a:spcPts val="36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بعد </a:t>
            </a:r>
            <a:r>
              <a:rPr lang="fa-IR" sz="2600" b="1" dirty="0">
                <a:cs typeface="B Zar" panose="00000400000000000000" pitchFamily="2" charset="-78"/>
              </a:rPr>
              <a:t>از انقلاب </a:t>
            </a:r>
            <a:r>
              <a:rPr lang="fa-IR" sz="2600" b="1" dirty="0" smtClean="0">
                <a:cs typeface="B Zar" panose="00000400000000000000" pitchFamily="2" charset="-78"/>
              </a:rPr>
              <a:t>حضور 4 بار تیم </a:t>
            </a:r>
            <a:r>
              <a:rPr lang="fa-IR" sz="2600" b="1" dirty="0">
                <a:cs typeface="B Zar" panose="00000400000000000000" pitchFamily="2" charset="-78"/>
              </a:rPr>
              <a:t>ملی کشورمان </a:t>
            </a:r>
            <a:r>
              <a:rPr lang="fa-IR" sz="2600" b="1" dirty="0" smtClean="0">
                <a:cs typeface="B Zar" panose="00000400000000000000" pitchFamily="2" charset="-78"/>
              </a:rPr>
              <a:t>به </a:t>
            </a:r>
            <a:r>
              <a:rPr lang="fa-IR" sz="2600" b="1" dirty="0">
                <a:cs typeface="B Zar" panose="00000400000000000000" pitchFamily="2" charset="-78"/>
              </a:rPr>
              <a:t>جام </a:t>
            </a:r>
            <a:r>
              <a:rPr lang="fa-IR" sz="2600" b="1" dirty="0" smtClean="0">
                <a:cs typeface="B Zar" panose="00000400000000000000" pitchFamily="2" charset="-78"/>
              </a:rPr>
              <a:t>جهانی. </a:t>
            </a:r>
            <a:endParaRPr lang="fa-IR" sz="2600" b="1" dirty="0">
              <a:cs typeface="B Zar" panose="00000400000000000000" pitchFamily="2" charset="-78"/>
            </a:endParaRPr>
          </a:p>
          <a:p>
            <a:pPr marL="1651000" algn="r" rtl="1">
              <a:lnSpc>
                <a:spcPts val="3600"/>
              </a:lnSpc>
            </a:pPr>
            <a:r>
              <a:rPr lang="fa-IR" sz="2600" b="1" dirty="0">
                <a:cs typeface="B Zar" panose="00000400000000000000" pitchFamily="2" charset="-78"/>
              </a:rPr>
              <a:t>جام جهانی فوتبال فرانسه در سال 1998 ایران </a:t>
            </a:r>
            <a:r>
              <a:rPr lang="fa-IR" sz="2600" b="1" dirty="0" smtClean="0">
                <a:cs typeface="B Zar" panose="00000400000000000000" pitchFamily="2" charset="-78"/>
              </a:rPr>
              <a:t>(پس </a:t>
            </a:r>
            <a:r>
              <a:rPr lang="fa-IR" sz="2600" b="1" dirty="0">
                <a:cs typeface="B Zar" panose="00000400000000000000" pitchFamily="2" charset="-78"/>
              </a:rPr>
              <a:t>از 20 </a:t>
            </a:r>
            <a:r>
              <a:rPr lang="fa-IR" sz="2600" b="1" dirty="0" smtClean="0">
                <a:cs typeface="B Zar" panose="00000400000000000000" pitchFamily="2" charset="-78"/>
              </a:rPr>
              <a:t>سال) </a:t>
            </a:r>
          </a:p>
          <a:p>
            <a:pPr marL="1651000" algn="r" rtl="1">
              <a:lnSpc>
                <a:spcPts val="36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حضور </a:t>
            </a:r>
            <a:r>
              <a:rPr lang="fa-IR" sz="2600" b="1" dirty="0">
                <a:cs typeface="B Zar" panose="00000400000000000000" pitchFamily="2" charset="-78"/>
              </a:rPr>
              <a:t>در جام جهانی 2006 آلمان، 2014 برزیل و 2018 روسیه </a:t>
            </a:r>
            <a:endParaRPr lang="fa-IR" sz="2600" b="1" dirty="0" smtClean="0">
              <a:cs typeface="B Zar" panose="00000400000000000000" pitchFamily="2" charset="-78"/>
            </a:endParaRPr>
          </a:p>
          <a:p>
            <a:pPr marL="463550" algn="r" rtl="1">
              <a:lnSpc>
                <a:spcPts val="3600"/>
              </a:lnSpc>
            </a:pPr>
            <a:r>
              <a:rPr lang="fa-IR" sz="26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درخشش </a:t>
            </a:r>
            <a:r>
              <a:rPr lang="fa-IR" sz="2600" b="1" dirty="0">
                <a:solidFill>
                  <a:srgbClr val="FF0000"/>
                </a:solidFill>
                <a:cs typeface="B Zar" panose="00000400000000000000" pitchFamily="2" charset="-78"/>
              </a:rPr>
              <a:t>ورزشکاران </a:t>
            </a:r>
            <a:r>
              <a:rPr lang="fa-IR" sz="26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در المپیک </a:t>
            </a:r>
            <a:r>
              <a:rPr lang="fa-IR" sz="2600" b="1" dirty="0" err="1" smtClean="0">
                <a:solidFill>
                  <a:srgbClr val="FF0000"/>
                </a:solidFill>
                <a:cs typeface="B Zar" panose="00000400000000000000" pitchFamily="2" charset="-78"/>
              </a:rPr>
              <a:t>درسال</a:t>
            </a:r>
            <a:r>
              <a:rPr lang="fa-IR" sz="26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 </a:t>
            </a:r>
            <a:r>
              <a:rPr lang="fa-IR" sz="2600" b="1" dirty="0">
                <a:solidFill>
                  <a:srgbClr val="FF0000"/>
                </a:solidFill>
                <a:cs typeface="B Zar" panose="00000400000000000000" pitchFamily="2" charset="-78"/>
              </a:rPr>
              <a:t>های بعد از </a:t>
            </a:r>
            <a:r>
              <a:rPr lang="fa-IR" sz="26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انقلاب: </a:t>
            </a:r>
            <a:endParaRPr lang="fa-IR" sz="2600" b="1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marL="1719263" algn="r" rtl="1">
              <a:lnSpc>
                <a:spcPts val="36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حضور کاروان </a:t>
            </a:r>
            <a:r>
              <a:rPr lang="fa-IR" sz="2600" b="1" dirty="0">
                <a:cs typeface="B Zar" panose="00000400000000000000" pitchFamily="2" charset="-78"/>
              </a:rPr>
              <a:t>های ورزشی ایران در 17 دوره از مسابقات المپیک </a:t>
            </a:r>
            <a:endParaRPr lang="fa-IR" sz="2600" b="1" dirty="0" smtClean="0">
              <a:cs typeface="B Zar" panose="00000400000000000000" pitchFamily="2" charset="-78"/>
            </a:endParaRPr>
          </a:p>
          <a:p>
            <a:pPr marL="1719263" algn="r" rtl="1">
              <a:lnSpc>
                <a:spcPts val="36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از  </a:t>
            </a:r>
            <a:r>
              <a:rPr lang="fa-IR" sz="2600" b="1" dirty="0">
                <a:cs typeface="B Zar" panose="00000400000000000000" pitchFamily="2" charset="-78"/>
              </a:rPr>
              <a:t>دوره دهم، ورزشکاران کشورمان </a:t>
            </a:r>
            <a:r>
              <a:rPr lang="fa-IR" sz="2600" b="1" dirty="0" smtClean="0">
                <a:cs typeface="B Zar" panose="00000400000000000000" pitchFamily="2" charset="-78"/>
              </a:rPr>
              <a:t>راهی </a:t>
            </a:r>
            <a:r>
              <a:rPr lang="fa-IR" sz="2600" b="1" dirty="0">
                <a:cs typeface="B Zar" panose="00000400000000000000" pitchFamily="2" charset="-78"/>
              </a:rPr>
              <a:t>مسابقات المپیک شدند.</a:t>
            </a:r>
          </a:p>
          <a:p>
            <a:pPr marL="1719263" algn="r" rtl="1">
              <a:lnSpc>
                <a:spcPts val="36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اتفاقات </a:t>
            </a:r>
            <a:r>
              <a:rPr lang="fa-IR" sz="2600" b="1" dirty="0">
                <a:cs typeface="B Zar" panose="00000400000000000000" pitchFamily="2" charset="-78"/>
              </a:rPr>
              <a:t>چشم </a:t>
            </a:r>
            <a:r>
              <a:rPr lang="fa-IR" sz="2600" b="1" dirty="0" smtClean="0">
                <a:cs typeface="B Zar" panose="00000400000000000000" pitchFamily="2" charset="-78"/>
              </a:rPr>
              <a:t>گیر در </a:t>
            </a:r>
            <a:r>
              <a:rPr lang="fa-IR" sz="2600" b="1" dirty="0">
                <a:cs typeface="B Zar" panose="00000400000000000000" pitchFamily="2" charset="-78"/>
              </a:rPr>
              <a:t>8 دوره </a:t>
            </a:r>
            <a:endParaRPr lang="fa-IR" sz="2600" b="1" dirty="0" smtClean="0">
              <a:cs typeface="B Zar" panose="00000400000000000000" pitchFamily="2" charset="-78"/>
            </a:endParaRPr>
          </a:p>
          <a:p>
            <a:pPr marL="1719263" algn="r" rtl="1">
              <a:lnSpc>
                <a:spcPts val="36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دستیابی  </a:t>
            </a:r>
            <a:r>
              <a:rPr lang="fa-IR" sz="2600" b="1" dirty="0">
                <a:cs typeface="B Zar" panose="00000400000000000000" pitchFamily="2" charset="-78"/>
              </a:rPr>
              <a:t>بانوان به مدال با توانمندی های بی نظیر </a:t>
            </a:r>
            <a:r>
              <a:rPr lang="fa-IR" sz="2600" b="1" dirty="0" smtClean="0">
                <a:cs typeface="B Zar" panose="00000400000000000000" pitchFamily="2" charset="-78"/>
              </a:rPr>
              <a:t>و بی سابقه.</a:t>
            </a:r>
            <a:endParaRPr lang="en-US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2377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ورزش زنان در سالهای قبل انقلاب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marL="463550" algn="r" rtl="1">
              <a:lnSpc>
                <a:spcPct val="1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سال های قبل از انقلاب زنان وسیله ای در دست حکومت </a:t>
            </a:r>
          </a:p>
          <a:p>
            <a:pPr marL="463550" algn="r" rtl="1">
              <a:lnSpc>
                <a:spcPct val="1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اختصاص ورزش بانوان در دوران طاغوت به زنان ثروتمند. </a:t>
            </a:r>
          </a:p>
          <a:p>
            <a:pPr marL="463550" algn="r" rtl="1">
              <a:lnSpc>
                <a:spcPct val="1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ارجحیت جنبه تبلیغات ورزش زنان بر جنبه سلامت جسم و روان</a:t>
            </a:r>
          </a:p>
          <a:p>
            <a:pPr marL="463550" algn="r" rtl="1">
              <a:lnSpc>
                <a:spcPct val="1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آمیخته کردن همه چیز از جمله ورزش با افکار کشورهای  غربی. </a:t>
            </a:r>
          </a:p>
          <a:p>
            <a:pPr marL="463550" algn="r" rtl="1">
              <a:lnSpc>
                <a:spcPct val="1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وجود تنها یک مجموعه ورزشی  متعلق به زنان، </a:t>
            </a:r>
          </a:p>
          <a:p>
            <a:pPr marL="463550" algn="r" rtl="1">
              <a:lnSpc>
                <a:spcPct val="1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فقط  9 </a:t>
            </a:r>
            <a:r>
              <a:rPr lang="fa-IR" sz="2600" b="1" dirty="0">
                <a:cs typeface="B Zar" panose="00000400000000000000" pitchFamily="2" charset="-78"/>
              </a:rPr>
              <a:t>مربی </a:t>
            </a:r>
            <a:r>
              <a:rPr lang="fa-IR" sz="2600" b="1" dirty="0" smtClean="0">
                <a:cs typeface="B Zar" panose="00000400000000000000" pitchFamily="2" charset="-78"/>
              </a:rPr>
              <a:t>زن در قبل </a:t>
            </a:r>
            <a:r>
              <a:rPr lang="fa-IR" sz="2600" b="1" dirty="0">
                <a:cs typeface="B Zar" panose="00000400000000000000" pitchFamily="2" charset="-78"/>
              </a:rPr>
              <a:t>از انقلاب </a:t>
            </a:r>
            <a:endParaRPr lang="fa-IR" sz="2600" b="1" dirty="0" smtClean="0">
              <a:cs typeface="B Zar" panose="00000400000000000000" pitchFamily="2" charset="-78"/>
            </a:endParaRPr>
          </a:p>
          <a:p>
            <a:pPr marL="463550" algn="r" rtl="1">
              <a:lnSpc>
                <a:spcPct val="1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وجود تنها هفت </a:t>
            </a:r>
            <a:r>
              <a:rPr lang="fa-IR" sz="2600" b="1" dirty="0">
                <a:cs typeface="B Zar" panose="00000400000000000000" pitchFamily="2" charset="-78"/>
              </a:rPr>
              <a:t>داور زن در </a:t>
            </a:r>
            <a:r>
              <a:rPr lang="fa-IR" sz="2600" b="1" dirty="0" smtClean="0">
                <a:cs typeface="B Zar" panose="00000400000000000000" pitchFamily="2" charset="-78"/>
              </a:rPr>
              <a:t>کشور</a:t>
            </a:r>
            <a:endParaRPr lang="fa-IR" sz="2600" b="1" dirty="0">
              <a:cs typeface="B Zar" panose="00000400000000000000" pitchFamily="2" charset="-78"/>
            </a:endParaRPr>
          </a:p>
          <a:p>
            <a:pPr marL="234950" indent="0" algn="r" rtl="1">
              <a:lnSpc>
                <a:spcPct val="100000"/>
              </a:lnSpc>
              <a:buNone/>
            </a:pPr>
            <a:r>
              <a:rPr lang="fa-IR" sz="2600" b="1" dirty="0">
                <a:solidFill>
                  <a:srgbClr val="C00000"/>
                </a:solidFill>
                <a:cs typeface="B Zar" panose="00000400000000000000" pitchFamily="2" charset="-78"/>
              </a:rPr>
              <a:t>محدودیت رشته های ورزشی بانوان:</a:t>
            </a:r>
          </a:p>
          <a:p>
            <a:pPr marL="463550" algn="r" rtl="1">
              <a:lnSpc>
                <a:spcPct val="100000"/>
              </a:lnSpc>
            </a:pPr>
            <a:r>
              <a:rPr lang="fa-IR" sz="2600" b="1" dirty="0">
                <a:cs typeface="B Zar" panose="00000400000000000000" pitchFamily="2" charset="-78"/>
              </a:rPr>
              <a:t> تنها هفت رشته ورزشی در حوزه زنان. </a:t>
            </a:r>
          </a:p>
          <a:p>
            <a:pPr marL="463550" algn="r" rtl="1">
              <a:lnSpc>
                <a:spcPct val="100000"/>
              </a:lnSpc>
            </a:pPr>
            <a:r>
              <a:rPr lang="fa-IR" sz="2600" b="1" dirty="0">
                <a:cs typeface="B Zar" panose="00000400000000000000" pitchFamily="2" charset="-78"/>
              </a:rPr>
              <a:t>خلاصه شدن ورزش زنان، به رشته </a:t>
            </a:r>
            <a:r>
              <a:rPr lang="fa-IR" sz="2600" b="1" dirty="0" err="1">
                <a:cs typeface="B Zar" panose="00000400000000000000" pitchFamily="2" charset="-78"/>
              </a:rPr>
              <a:t>هایی</a:t>
            </a:r>
            <a:r>
              <a:rPr lang="fa-IR" sz="2600" b="1" dirty="0">
                <a:cs typeface="B Zar" panose="00000400000000000000" pitchFamily="2" charset="-78"/>
              </a:rPr>
              <a:t> همچون ژیمناستیک، بسکتبال و رقص باله</a:t>
            </a:r>
          </a:p>
          <a:p>
            <a:pPr marL="463550" algn="r" rtl="1">
              <a:lnSpc>
                <a:spcPct val="100000"/>
              </a:lnSpc>
            </a:pPr>
            <a:endParaRPr lang="fa-IR" sz="2600" b="1" dirty="0" smtClean="0">
              <a:cs typeface="B Zar" panose="00000400000000000000" pitchFamily="2" charset="-78"/>
            </a:endParaRPr>
          </a:p>
          <a:p>
            <a:pPr marL="463550" algn="r" rtl="1">
              <a:lnSpc>
                <a:spcPct val="200000"/>
              </a:lnSpc>
            </a:pPr>
            <a:endParaRPr lang="en-US" sz="26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379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ورزش زنان در سالهای بعد </a:t>
            </a:r>
            <a:r>
              <a:rPr lang="fa-IR" sz="3200" dirty="0" smtClean="0">
                <a:cs typeface="B Titr" panose="00000700000000000000" pitchFamily="2" charset="-78"/>
              </a:rPr>
              <a:t>انقلاب</a:t>
            </a:r>
            <a:endParaRPr lang="fa-IR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marL="1377950" algn="r" rtl="1">
              <a:lnSpc>
                <a:spcPct val="2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توسعه رشته های ورزشی </a:t>
            </a:r>
            <a:r>
              <a:rPr lang="fa-IR" sz="2600" b="1" dirty="0">
                <a:cs typeface="B Zar" panose="00000400000000000000" pitchFamily="2" charset="-78"/>
              </a:rPr>
              <a:t>زنان </a:t>
            </a:r>
            <a:r>
              <a:rPr lang="fa-IR" sz="2600" b="1" dirty="0" smtClean="0">
                <a:cs typeface="B Zar" panose="00000400000000000000" pitchFamily="2" charset="-78"/>
              </a:rPr>
              <a:t>و رفع محدودیت ها رشته ورزشی</a:t>
            </a:r>
          </a:p>
          <a:p>
            <a:pPr marL="2292350" algn="r" rtl="1">
              <a:lnSpc>
                <a:spcPct val="2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فعال شدن بیش </a:t>
            </a:r>
            <a:r>
              <a:rPr lang="fa-IR" sz="2600" b="1" dirty="0">
                <a:cs typeface="B Zar" panose="00000400000000000000" pitchFamily="2" charset="-78"/>
              </a:rPr>
              <a:t>از 38  رشته ورزشی فعال در حوزه </a:t>
            </a:r>
            <a:r>
              <a:rPr lang="fa-IR" sz="2600" b="1" dirty="0" smtClean="0">
                <a:cs typeface="B Zar" panose="00000400000000000000" pitchFamily="2" charset="-78"/>
              </a:rPr>
              <a:t>زنان</a:t>
            </a:r>
          </a:p>
          <a:p>
            <a:pPr marL="1377950" algn="r" rtl="1">
              <a:lnSpc>
                <a:spcPct val="2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 فعالیت بیش </a:t>
            </a:r>
            <a:r>
              <a:rPr lang="fa-IR" sz="2600" b="1" dirty="0">
                <a:cs typeface="B Zar" panose="00000400000000000000" pitchFamily="2" charset="-78"/>
              </a:rPr>
              <a:t>از 35  هزار مربی </a:t>
            </a:r>
            <a:endParaRPr lang="fa-IR" sz="2600" b="1" dirty="0" smtClean="0">
              <a:cs typeface="B Zar" panose="00000400000000000000" pitchFamily="2" charset="-78"/>
            </a:endParaRPr>
          </a:p>
          <a:p>
            <a:pPr marL="1377950" algn="r" rtl="1">
              <a:lnSpc>
                <a:spcPct val="2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حضور  </a:t>
            </a:r>
            <a:r>
              <a:rPr lang="fa-IR" sz="2600" b="1" dirty="0">
                <a:cs typeface="B Zar" panose="00000400000000000000" pitchFamily="2" charset="-78"/>
              </a:rPr>
              <a:t>16 هزار داور زن در </a:t>
            </a:r>
            <a:r>
              <a:rPr lang="fa-IR" sz="2600" b="1" dirty="0" smtClean="0">
                <a:cs typeface="B Zar" panose="00000400000000000000" pitchFamily="2" charset="-78"/>
              </a:rPr>
              <a:t>کشور</a:t>
            </a:r>
          </a:p>
          <a:p>
            <a:pPr marL="1377950" algn="r" rtl="1">
              <a:lnSpc>
                <a:spcPct val="2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ایجاد بیش </a:t>
            </a:r>
            <a:r>
              <a:rPr lang="fa-IR" sz="2600" b="1" dirty="0">
                <a:cs typeface="B Zar" panose="00000400000000000000" pitchFamily="2" charset="-78"/>
              </a:rPr>
              <a:t>از 30 مجموعه ورزشی  مختص </a:t>
            </a:r>
            <a:r>
              <a:rPr lang="fa-IR" sz="2600" b="1" dirty="0" smtClean="0">
                <a:cs typeface="B Zar" panose="00000400000000000000" pitchFamily="2" charset="-78"/>
              </a:rPr>
              <a:t>زنان</a:t>
            </a:r>
          </a:p>
          <a:p>
            <a:pPr marL="1377950" algn="r" rtl="1">
              <a:lnSpc>
                <a:spcPct val="2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حضور </a:t>
            </a:r>
            <a:r>
              <a:rPr lang="fa-IR" sz="2600" b="1" dirty="0">
                <a:cs typeface="B Zar" panose="00000400000000000000" pitchFamily="2" charset="-78"/>
              </a:rPr>
              <a:t>مقتدر در عرصه های بین </a:t>
            </a:r>
            <a:r>
              <a:rPr lang="fa-IR" sz="2600" b="1" dirty="0" err="1" smtClean="0">
                <a:cs typeface="B Zar" panose="00000400000000000000" pitchFamily="2" charset="-78"/>
              </a:rPr>
              <a:t>المللی</a:t>
            </a:r>
            <a:endParaRPr lang="fa-IR" sz="26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084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ورزش زنان در سالهای بعد </a:t>
            </a:r>
            <a:r>
              <a:rPr lang="fa-IR" sz="3200" dirty="0" smtClean="0">
                <a:cs typeface="B Titr" panose="00000700000000000000" pitchFamily="2" charset="-78"/>
              </a:rPr>
              <a:t>انقلاب</a:t>
            </a:r>
            <a:endParaRPr lang="fa-IR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marL="234950" indent="0" algn="r" rtl="1">
              <a:lnSpc>
                <a:spcPct val="200000"/>
              </a:lnSpc>
              <a:buNone/>
            </a:pPr>
            <a:r>
              <a:rPr lang="fa-IR" sz="26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هویت </a:t>
            </a:r>
            <a:r>
              <a:rPr lang="fa-IR" sz="2600" b="1" dirty="0">
                <a:solidFill>
                  <a:srgbClr val="FF0000"/>
                </a:solidFill>
                <a:cs typeface="B Zar" panose="00000400000000000000" pitchFamily="2" charset="-78"/>
              </a:rPr>
              <a:t>بخشی به ورزش زنان با حجاب </a:t>
            </a:r>
            <a:r>
              <a:rPr lang="fa-IR" sz="26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اسلامی:</a:t>
            </a:r>
          </a:p>
          <a:p>
            <a:pPr marL="1433513" algn="r" rtl="1">
              <a:lnSpc>
                <a:spcPct val="2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تحول </a:t>
            </a:r>
            <a:r>
              <a:rPr lang="fa-IR" sz="2600" b="1" dirty="0">
                <a:cs typeface="B Zar" panose="00000400000000000000" pitchFamily="2" charset="-78"/>
              </a:rPr>
              <a:t>ورزش بانوان </a:t>
            </a:r>
            <a:r>
              <a:rPr lang="fa-IR" sz="2600" b="1" dirty="0" smtClean="0">
                <a:cs typeface="B Zar" panose="00000400000000000000" pitchFamily="2" charset="-78"/>
              </a:rPr>
              <a:t>با طراحی </a:t>
            </a:r>
            <a:r>
              <a:rPr lang="fa-IR" sz="2600" b="1" dirty="0">
                <a:cs typeface="B Zar" panose="00000400000000000000" pitchFamily="2" charset="-78"/>
              </a:rPr>
              <a:t>لباس های اسلامی </a:t>
            </a:r>
            <a:endParaRPr lang="fa-IR" sz="2600" b="1" dirty="0" smtClean="0">
              <a:cs typeface="B Zar" panose="00000400000000000000" pitchFamily="2" charset="-78"/>
            </a:endParaRPr>
          </a:p>
          <a:p>
            <a:pPr marL="1433513" algn="r" rtl="1">
              <a:lnSpc>
                <a:spcPct val="2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مصونیت سازی فضای </a:t>
            </a:r>
            <a:r>
              <a:rPr lang="fa-IR" sz="2600" b="1" dirty="0">
                <a:cs typeface="B Zar" panose="00000400000000000000" pitchFamily="2" charset="-78"/>
              </a:rPr>
              <a:t>ورزشی بانوان </a:t>
            </a:r>
            <a:r>
              <a:rPr lang="fa-IR" sz="2600" b="1" dirty="0" smtClean="0">
                <a:cs typeface="B Zar" panose="00000400000000000000" pitchFamily="2" charset="-78"/>
              </a:rPr>
              <a:t>(جداسازی بانوان از </a:t>
            </a:r>
            <a:r>
              <a:rPr lang="fa-IR" sz="2600" b="1" dirty="0">
                <a:cs typeface="B Zar" panose="00000400000000000000" pitchFamily="2" charset="-78"/>
              </a:rPr>
              <a:t>آقای )</a:t>
            </a:r>
          </a:p>
          <a:p>
            <a:pPr marL="1433513" algn="r" rtl="1">
              <a:lnSpc>
                <a:spcPct val="2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حضور اولین کشور با </a:t>
            </a:r>
            <a:r>
              <a:rPr lang="fa-IR" sz="2600" b="1" dirty="0">
                <a:cs typeface="B Zar" panose="00000400000000000000" pitchFamily="2" charset="-78"/>
              </a:rPr>
              <a:t>حجاب اسلامی در مسابقات </a:t>
            </a:r>
            <a:r>
              <a:rPr lang="fa-IR" sz="2600" b="1" dirty="0" smtClean="0">
                <a:cs typeface="B Zar" panose="00000400000000000000" pitchFamily="2" charset="-78"/>
              </a:rPr>
              <a:t>بسکتبال</a:t>
            </a:r>
          </a:p>
          <a:p>
            <a:pPr marL="1433513" algn="r" rtl="1">
              <a:lnSpc>
                <a:spcPct val="200000"/>
              </a:lnSpc>
            </a:pPr>
            <a:r>
              <a:rPr lang="fa-IR" sz="2600" b="1" dirty="0" smtClean="0">
                <a:cs typeface="B Zar" panose="00000400000000000000" pitchFamily="2" charset="-78"/>
              </a:rPr>
              <a:t>اخذ موافقت </a:t>
            </a:r>
            <a:r>
              <a:rPr lang="fa-IR" sz="2600" b="1" dirty="0" err="1">
                <a:cs typeface="B Zar" panose="00000400000000000000" pitchFamily="2" charset="-78"/>
              </a:rPr>
              <a:t>فیبا</a:t>
            </a:r>
            <a:r>
              <a:rPr lang="fa-IR" sz="2600" b="1" dirty="0">
                <a:cs typeface="B Zar" panose="00000400000000000000" pitchFamily="2" charset="-78"/>
              </a:rPr>
              <a:t> </a:t>
            </a:r>
            <a:r>
              <a:rPr lang="fa-IR" sz="2600" b="1" dirty="0" smtClean="0">
                <a:cs typeface="B Zar" panose="00000400000000000000" pitchFamily="2" charset="-78"/>
              </a:rPr>
              <a:t>برای </a:t>
            </a:r>
            <a:r>
              <a:rPr lang="fa-IR" sz="2600" b="1" dirty="0">
                <a:cs typeface="B Zar" panose="00000400000000000000" pitchFamily="2" charset="-78"/>
              </a:rPr>
              <a:t>حضور بانوان با پوشش </a:t>
            </a:r>
            <a:r>
              <a:rPr lang="fa-IR" sz="2600" b="1" dirty="0" smtClean="0">
                <a:cs typeface="B Zar" panose="00000400000000000000" pitchFamily="2" charset="-78"/>
              </a:rPr>
              <a:t>اسلامی (پس </a:t>
            </a:r>
            <a:r>
              <a:rPr lang="fa-IR" sz="2600" b="1" dirty="0">
                <a:cs typeface="B Zar" panose="00000400000000000000" pitchFamily="2" charset="-78"/>
              </a:rPr>
              <a:t>از تلاش های </a:t>
            </a:r>
            <a:r>
              <a:rPr lang="fa-IR" sz="2600" b="1" dirty="0" smtClean="0">
                <a:cs typeface="B Zar" panose="00000400000000000000" pitchFamily="2" charset="-78"/>
              </a:rPr>
              <a:t>زیاد)</a:t>
            </a:r>
            <a:endParaRPr lang="fa-IR" sz="26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903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cs typeface="B Titr" panose="00000700000000000000" pitchFamily="2" charset="-78"/>
              </a:rPr>
              <a:t>ارتقاء وضعیت زنان 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9182" y="941697"/>
            <a:ext cx="12192000" cy="5916302"/>
          </a:xfrm>
        </p:spPr>
        <p:txBody>
          <a:bodyPr>
            <a:noAutofit/>
          </a:bodyPr>
          <a:lstStyle/>
          <a:p>
            <a:pPr marL="0" indent="0" algn="r" rtl="1">
              <a:lnSpc>
                <a:spcPts val="4000"/>
              </a:lnSpc>
              <a:spcBef>
                <a:spcPts val="0"/>
              </a:spcBef>
              <a:buNone/>
            </a:pPr>
            <a:r>
              <a:rPr lang="fa-IR" sz="26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طی پله </a:t>
            </a:r>
            <a:r>
              <a:rPr lang="fa-IR" sz="2600" b="1" dirty="0">
                <a:solidFill>
                  <a:srgbClr val="FF0000"/>
                </a:solidFill>
                <a:cs typeface="B Zar" panose="00000400000000000000" pitchFamily="2" charset="-78"/>
              </a:rPr>
              <a:t>های ترقی </a:t>
            </a:r>
            <a:r>
              <a:rPr lang="fa-IR" sz="26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زنان:</a:t>
            </a:r>
          </a:p>
          <a:p>
            <a:pPr marL="1146175" algn="r" rtl="1">
              <a:lnSpc>
                <a:spcPts val="4000"/>
              </a:lnSpc>
              <a:spcBef>
                <a:spcPts val="0"/>
              </a:spcBef>
            </a:pPr>
            <a:r>
              <a:rPr lang="fa-IR" sz="2600" b="1" dirty="0" smtClean="0">
                <a:cs typeface="B Zar" panose="00000400000000000000" pitchFamily="2" charset="-78"/>
              </a:rPr>
              <a:t>کسب مدال </a:t>
            </a:r>
            <a:r>
              <a:rPr lang="fa-IR" sz="2600" b="1" dirty="0">
                <a:cs typeface="B Zar" panose="00000400000000000000" pitchFamily="2" charset="-78"/>
              </a:rPr>
              <a:t>های  متعدد در بازی های آسیایی </a:t>
            </a:r>
            <a:endParaRPr lang="fa-IR" sz="2600" b="1" dirty="0" smtClean="0">
              <a:cs typeface="B Zar" panose="00000400000000000000" pitchFamily="2" charset="-78"/>
            </a:endParaRPr>
          </a:p>
          <a:p>
            <a:pPr marL="1146175" algn="r" rtl="1">
              <a:lnSpc>
                <a:spcPts val="4000"/>
              </a:lnSpc>
              <a:spcBef>
                <a:spcPts val="0"/>
              </a:spcBef>
            </a:pPr>
            <a:r>
              <a:rPr lang="fa-IR" sz="2600" b="1" dirty="0" smtClean="0">
                <a:cs typeface="B Zar" panose="00000400000000000000" pitchFamily="2" charset="-78"/>
              </a:rPr>
              <a:t>کسب مدال های متعدد در </a:t>
            </a:r>
            <a:r>
              <a:rPr lang="fa-IR" sz="2600" b="1" dirty="0">
                <a:cs typeface="B Zar" panose="00000400000000000000" pitchFamily="2" charset="-78"/>
              </a:rPr>
              <a:t>عرصه های بین </a:t>
            </a:r>
            <a:r>
              <a:rPr lang="fa-IR" sz="2600" b="1" dirty="0" err="1" smtClean="0">
                <a:cs typeface="B Zar" panose="00000400000000000000" pitchFamily="2" charset="-78"/>
              </a:rPr>
              <a:t>المللی</a:t>
            </a:r>
            <a:endParaRPr lang="fa-IR" sz="2600" b="1" dirty="0" smtClean="0">
              <a:cs typeface="B Zar" panose="00000400000000000000" pitchFamily="2" charset="-78"/>
            </a:endParaRPr>
          </a:p>
          <a:p>
            <a:pPr marL="1146175" algn="r" rtl="1">
              <a:lnSpc>
                <a:spcPts val="4000"/>
              </a:lnSpc>
              <a:spcBef>
                <a:spcPts val="0"/>
              </a:spcBef>
            </a:pPr>
            <a:r>
              <a:rPr lang="fa-IR" sz="2600" b="1" dirty="0" smtClean="0">
                <a:cs typeface="B Zar" panose="00000400000000000000" pitchFamily="2" charset="-78"/>
              </a:rPr>
              <a:t> کسب مدال </a:t>
            </a:r>
            <a:r>
              <a:rPr lang="fa-IR" sz="2600" b="1" dirty="0" err="1" smtClean="0">
                <a:cs typeface="B Zar" panose="00000400000000000000" pitchFamily="2" charset="-78"/>
              </a:rPr>
              <a:t>المپیکی</a:t>
            </a:r>
            <a:endParaRPr lang="fa-IR" sz="2600" b="1" dirty="0">
              <a:cs typeface="B Zar" panose="00000400000000000000" pitchFamily="2" charset="-78"/>
            </a:endParaRPr>
          </a:p>
          <a:p>
            <a:pPr marL="1146175" algn="r" rtl="1">
              <a:lnSpc>
                <a:spcPts val="4000"/>
              </a:lnSpc>
              <a:spcBef>
                <a:spcPts val="0"/>
              </a:spcBef>
            </a:pPr>
            <a:r>
              <a:rPr lang="fa-IR" sz="2600" b="1" dirty="0">
                <a:cs typeface="B Zar" panose="00000400000000000000" pitchFamily="2" charset="-78"/>
              </a:rPr>
              <a:t>فتح قله </a:t>
            </a:r>
            <a:r>
              <a:rPr lang="fa-IR" sz="2600" b="1" dirty="0" err="1">
                <a:cs typeface="B Zar" panose="00000400000000000000" pitchFamily="2" charset="-78"/>
              </a:rPr>
              <a:t>اورست</a:t>
            </a:r>
            <a:r>
              <a:rPr lang="fa-IR" sz="2600" b="1" dirty="0">
                <a:cs typeface="B Zar" panose="00000400000000000000" pitchFamily="2" charset="-78"/>
              </a:rPr>
              <a:t> از سوی بانوان ورزشکاران ایرانی </a:t>
            </a:r>
            <a:r>
              <a:rPr lang="fa-IR" sz="2600" b="1" dirty="0" smtClean="0">
                <a:cs typeface="B Zar" panose="00000400000000000000" pitchFamily="2" charset="-78"/>
              </a:rPr>
              <a:t>(از </a:t>
            </a:r>
            <a:r>
              <a:rPr lang="fa-IR" sz="2600" b="1" dirty="0">
                <a:cs typeface="B Zar" panose="00000400000000000000" pitchFamily="2" charset="-78"/>
              </a:rPr>
              <a:t>نقاط عطف ورزش </a:t>
            </a:r>
            <a:r>
              <a:rPr lang="fa-IR" sz="2600" b="1" dirty="0" smtClean="0">
                <a:cs typeface="B Zar" panose="00000400000000000000" pitchFamily="2" charset="-78"/>
              </a:rPr>
              <a:t>بانوان) </a:t>
            </a:r>
          </a:p>
          <a:p>
            <a:pPr marL="0" indent="0" algn="r" rtl="1">
              <a:lnSpc>
                <a:spcPts val="4000"/>
              </a:lnSpc>
              <a:spcBef>
                <a:spcPts val="0"/>
              </a:spcBef>
              <a:buNone/>
            </a:pPr>
            <a:r>
              <a:rPr lang="fa-IR" sz="26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فعالیت بانوان در بخش های مدیریتی ورزش:</a:t>
            </a:r>
          </a:p>
          <a:p>
            <a:pPr marL="1201738" algn="r" rtl="1">
              <a:lnSpc>
                <a:spcPts val="4000"/>
              </a:lnSpc>
              <a:spcBef>
                <a:spcPts val="0"/>
              </a:spcBef>
            </a:pPr>
            <a:r>
              <a:rPr lang="fa-IR" sz="2600" b="1" dirty="0" smtClean="0">
                <a:cs typeface="B Zar" panose="00000400000000000000" pitchFamily="2" charset="-78"/>
              </a:rPr>
              <a:t>حضور در راس فدراسیون های ورزشی</a:t>
            </a:r>
          </a:p>
          <a:p>
            <a:pPr marL="1201738" algn="r" rtl="1">
              <a:lnSpc>
                <a:spcPts val="4000"/>
              </a:lnSpc>
              <a:spcBef>
                <a:spcPts val="0"/>
              </a:spcBef>
            </a:pPr>
            <a:r>
              <a:rPr lang="fa-IR" sz="2600" b="1" dirty="0" smtClean="0">
                <a:cs typeface="B Zar" panose="00000400000000000000" pitchFamily="2" charset="-78"/>
              </a:rPr>
              <a:t>حضور در پست های مدیریتی در وزارت ورزش و در سطوح مختلف </a:t>
            </a:r>
            <a:r>
              <a:rPr lang="fa-IR" sz="2600" b="1" dirty="0" err="1" smtClean="0">
                <a:cs typeface="B Zar" panose="00000400000000000000" pitchFamily="2" charset="-78"/>
              </a:rPr>
              <a:t>ورزشینیاز</a:t>
            </a:r>
            <a:r>
              <a:rPr lang="fa-IR" sz="2600" b="1" dirty="0" smtClean="0">
                <a:cs typeface="B Zar" panose="00000400000000000000" pitchFamily="2" charset="-78"/>
              </a:rPr>
              <a:t> به ارتقای ورزش بانوان </a:t>
            </a:r>
          </a:p>
        </p:txBody>
      </p:sp>
      <p:sp>
        <p:nvSpPr>
          <p:cNvPr id="4" name="Rectangle 3"/>
          <p:cNvSpPr/>
          <p:nvPr/>
        </p:nvSpPr>
        <p:spPr>
          <a:xfrm>
            <a:off x="636896" y="5566196"/>
            <a:ext cx="11218460" cy="11826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Zar" panose="00000400000000000000" pitchFamily="2" charset="-78"/>
              </a:rPr>
              <a:t>حضور </a:t>
            </a:r>
            <a:r>
              <a:rPr kumimoji="0" lang="fa-I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Zar" panose="00000400000000000000" pitchFamily="2" charset="-78"/>
              </a:rPr>
              <a:t>پر رنگ بانوان </a:t>
            </a:r>
            <a:r>
              <a:rPr kumimoji="0" lang="fa-IR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Zar" panose="00000400000000000000" pitchFamily="2" charset="-78"/>
              </a:rPr>
              <a:t>با </a:t>
            </a:r>
            <a:r>
              <a:rPr kumimoji="0" lang="fa-I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Zar" panose="00000400000000000000" pitchFamily="2" charset="-78"/>
              </a:rPr>
              <a:t>پوشش </a:t>
            </a:r>
            <a:r>
              <a:rPr kumimoji="0" lang="fa-IR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Zar" panose="00000400000000000000" pitchFamily="2" charset="-78"/>
              </a:rPr>
              <a:t>اسلامی، موجب ترغیب فرهنگ سازی بین بانوان مسلمان گردیده. </a:t>
            </a:r>
          </a:p>
          <a:p>
            <a:pPr marL="457200" marR="0" lvl="0" indent="-457200" algn="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Zar" panose="00000400000000000000" pitchFamily="2" charset="-78"/>
              </a:rPr>
              <a:t>زنان ایرانی </a:t>
            </a:r>
            <a:r>
              <a:rPr kumimoji="0" lang="fa-IR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Zar" panose="00000400000000000000" pitchFamily="2" charset="-78"/>
              </a:rPr>
              <a:t>الگویی</a:t>
            </a:r>
            <a:r>
              <a:rPr kumimoji="0" lang="fa-IR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Zar" panose="00000400000000000000" pitchFamily="2" charset="-78"/>
              </a:rPr>
              <a:t> </a:t>
            </a:r>
            <a:r>
              <a:rPr kumimoji="0" lang="fa-I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Zar" panose="00000400000000000000" pitchFamily="2" charset="-78"/>
              </a:rPr>
              <a:t>برای دیگر کشور های اسلامی </a:t>
            </a:r>
            <a:r>
              <a:rPr kumimoji="0" lang="fa-IR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Zar" panose="00000400000000000000" pitchFamily="2" charset="-78"/>
              </a:rPr>
              <a:t>شده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956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cs typeface="B Titr" panose="00000700000000000000" pitchFamily="2" charset="-78"/>
              </a:rPr>
              <a:t>رشد علم و </a:t>
            </a:r>
            <a:r>
              <a:rPr lang="fa-IR" sz="3200" smtClean="0">
                <a:cs typeface="B Titr" panose="00000700000000000000" pitchFamily="2" charset="-78"/>
              </a:rPr>
              <a:t>دانش در حوزه </a:t>
            </a:r>
            <a:r>
              <a:rPr lang="fa-IR" sz="3200" dirty="0">
                <a:cs typeface="B Titr" panose="00000700000000000000" pitchFamily="2" charset="-78"/>
              </a:rPr>
              <a:t>زنان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861894"/>
              </p:ext>
            </p:extLst>
          </p:nvPr>
        </p:nvGraphicFramePr>
        <p:xfrm>
          <a:off x="365077" y="1433017"/>
          <a:ext cx="11461845" cy="4959838"/>
        </p:xfrm>
        <a:graphic>
          <a:graphicData uri="http://schemas.openxmlformats.org/drawingml/2006/table">
            <a:tbl>
              <a:tblPr rtl="1" firstRow="1" firstCol="1" bandRow="1"/>
              <a:tblGrid>
                <a:gridCol w="695221">
                  <a:extLst>
                    <a:ext uri="{9D8B030D-6E8A-4147-A177-3AD203B41FA5}">
                      <a16:colId xmlns:a16="http://schemas.microsoft.com/office/drawing/2014/main" xmlns="" val="2869731742"/>
                    </a:ext>
                  </a:extLst>
                </a:gridCol>
                <a:gridCol w="3980274">
                  <a:extLst>
                    <a:ext uri="{9D8B030D-6E8A-4147-A177-3AD203B41FA5}">
                      <a16:colId xmlns:a16="http://schemas.microsoft.com/office/drawing/2014/main" xmlns="" val="5199430"/>
                    </a:ext>
                  </a:extLst>
                </a:gridCol>
                <a:gridCol w="2380280">
                  <a:extLst>
                    <a:ext uri="{9D8B030D-6E8A-4147-A177-3AD203B41FA5}">
                      <a16:colId xmlns:a16="http://schemas.microsoft.com/office/drawing/2014/main" xmlns="" val="244889804"/>
                    </a:ext>
                  </a:extLst>
                </a:gridCol>
                <a:gridCol w="4406070">
                  <a:extLst>
                    <a:ext uri="{9D8B030D-6E8A-4147-A177-3AD203B41FA5}">
                      <a16:colId xmlns:a16="http://schemas.microsoft.com/office/drawing/2014/main" xmlns="" val="2472396094"/>
                    </a:ext>
                  </a:extLst>
                </a:gridCol>
              </a:tblGrid>
              <a:tr h="79156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ردیف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موضوع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قبل از انقلاب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بعد از انقلاب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3812518"/>
                  </a:ext>
                </a:extLst>
              </a:tr>
              <a:tr h="61111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</a:t>
                      </a:r>
                      <a:r>
                        <a:rPr lang="fa-I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سطح سواد زنان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35 درصد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90 درصد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874206"/>
                  </a:ext>
                </a:extLst>
              </a:tr>
              <a:tr h="88255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تعداد طلاب زن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100 نفر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80 هزار طلبه و 40 هزار دانش آموخته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6331246"/>
                  </a:ext>
                </a:extLst>
              </a:tr>
              <a:tr h="61111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اساتید زن در دانشگاهها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4/1 درصد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20 درصد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2624271"/>
                  </a:ext>
                </a:extLst>
              </a:tr>
              <a:tr h="61111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تاسیس دانشگاه، دانشکده و پژوهشکده زنان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50 مورد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1343505"/>
                  </a:ext>
                </a:extLst>
              </a:tr>
              <a:tr h="61111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امید به زندگی زنان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54 سال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78 سال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8171557"/>
                  </a:ext>
                </a:extLst>
              </a:tr>
              <a:tr h="61111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نویسندگان زن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50 نفر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8000 نفر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9008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34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از لحاظ تنوع انتخابات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انواع انتخاب در رژیم پهلوی:</a:t>
            </a:r>
          </a:p>
          <a:p>
            <a:pPr marL="968375" algn="r" rtl="1"/>
            <a:r>
              <a:rPr lang="fa-IR" b="1" dirty="0" smtClean="0">
                <a:cs typeface="B Zar" panose="00000400000000000000" pitchFamily="2" charset="-78"/>
              </a:rPr>
              <a:t> تنها یک مورد آن هم به طور ناقص (مجلس شورای ملی)</a:t>
            </a:r>
          </a:p>
          <a:p>
            <a:pPr marL="0" indent="0" algn="r" rtl="1">
              <a:buNone/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تنوع انتخابات در نظام جمهوری اسلامی:</a:t>
            </a:r>
          </a:p>
          <a:p>
            <a:pPr marL="914400" algn="r" rtl="1"/>
            <a:r>
              <a:rPr lang="fa-IR" b="1" dirty="0" smtClean="0">
                <a:cs typeface="B Zar" panose="00000400000000000000" pitchFamily="2" charset="-78"/>
              </a:rPr>
              <a:t> هشت نوع مشارکت سیاسی در خصوص انتخابات وجود دارد که در دنیا بی نظیر است؛</a:t>
            </a:r>
          </a:p>
          <a:p>
            <a:pPr marL="627063" indent="0" algn="r" rtl="1">
              <a:buNone/>
            </a:pPr>
            <a:r>
              <a:rPr lang="fa-IR" b="1" dirty="0" smtClean="0">
                <a:cs typeface="B Zar" panose="00000400000000000000" pitchFamily="2" charset="-78"/>
              </a:rPr>
              <a:t>1- همه پرسی تاسیس نظام جمهوری اسلامی</a:t>
            </a:r>
          </a:p>
          <a:p>
            <a:pPr marL="627063" indent="0" algn="r" rtl="1">
              <a:buNone/>
            </a:pPr>
            <a:r>
              <a:rPr lang="fa-IR" b="1" dirty="0" smtClean="0">
                <a:cs typeface="B Zar" panose="00000400000000000000" pitchFamily="2" charset="-78"/>
              </a:rPr>
              <a:t> 2- مجلس </a:t>
            </a:r>
            <a:r>
              <a:rPr lang="fa-IR" b="1" dirty="0" err="1" smtClean="0">
                <a:cs typeface="B Zar" panose="00000400000000000000" pitchFamily="2" charset="-78"/>
              </a:rPr>
              <a:t>خبرگان</a:t>
            </a:r>
            <a:r>
              <a:rPr lang="fa-IR" b="1" dirty="0" smtClean="0">
                <a:cs typeface="B Zar" panose="00000400000000000000" pitchFamily="2" charset="-78"/>
              </a:rPr>
              <a:t> قانون اساسی</a:t>
            </a:r>
          </a:p>
          <a:p>
            <a:pPr marL="627063" indent="0" algn="r" rtl="1">
              <a:buNone/>
            </a:pPr>
            <a:r>
              <a:rPr lang="fa-IR" b="1" dirty="0" smtClean="0">
                <a:cs typeface="B Zar" panose="00000400000000000000" pitchFamily="2" charset="-78"/>
              </a:rPr>
              <a:t>3- همه پرسی قانون اساسی</a:t>
            </a:r>
          </a:p>
          <a:p>
            <a:pPr marL="627063" indent="0" algn="r" rtl="1">
              <a:buNone/>
            </a:pPr>
            <a:r>
              <a:rPr lang="fa-IR" b="1" dirty="0" smtClean="0">
                <a:cs typeface="B Zar" panose="00000400000000000000" pitchFamily="2" charset="-78"/>
              </a:rPr>
              <a:t>4- همه پرسی </a:t>
            </a:r>
            <a:r>
              <a:rPr lang="fa-IR" b="1" dirty="0" err="1" smtClean="0">
                <a:cs typeface="B Zar" panose="00000400000000000000" pitchFamily="2" charset="-78"/>
              </a:rPr>
              <a:t>تقنینی</a:t>
            </a:r>
            <a:r>
              <a:rPr lang="fa-IR" b="1" dirty="0" smtClean="0">
                <a:cs typeface="B Zar" panose="00000400000000000000" pitchFamily="2" charset="-78"/>
              </a:rPr>
              <a:t> اصل 59 قانون اساسی</a:t>
            </a:r>
          </a:p>
          <a:p>
            <a:pPr marL="627063" indent="0" algn="r" rtl="1">
              <a:buNone/>
            </a:pPr>
            <a:r>
              <a:rPr lang="fa-IR" b="1" dirty="0" smtClean="0">
                <a:cs typeface="B Zar" panose="00000400000000000000" pitchFamily="2" charset="-78"/>
              </a:rPr>
              <a:t>5-  مجلس </a:t>
            </a:r>
            <a:r>
              <a:rPr lang="fa-IR" b="1" dirty="0" err="1" smtClean="0">
                <a:cs typeface="B Zar" panose="00000400000000000000" pitchFamily="2" charset="-78"/>
              </a:rPr>
              <a:t>خبرگان</a:t>
            </a:r>
            <a:r>
              <a:rPr lang="fa-IR" b="1" dirty="0" smtClean="0">
                <a:cs typeface="B Zar" panose="00000400000000000000" pitchFamily="2" charset="-78"/>
              </a:rPr>
              <a:t> رهبری</a:t>
            </a:r>
          </a:p>
          <a:p>
            <a:pPr marL="627063" indent="0" algn="r" rtl="1">
              <a:buNone/>
            </a:pPr>
            <a:r>
              <a:rPr lang="fa-IR" b="1" dirty="0" smtClean="0">
                <a:cs typeface="B Zar" panose="00000400000000000000" pitchFamily="2" charset="-78"/>
              </a:rPr>
              <a:t>6- ریاست جمهوری</a:t>
            </a:r>
          </a:p>
          <a:p>
            <a:pPr marL="627063" indent="0" algn="r" rtl="1">
              <a:buNone/>
            </a:pPr>
            <a:r>
              <a:rPr lang="fa-IR" b="1" dirty="0" smtClean="0">
                <a:cs typeface="B Zar" panose="00000400000000000000" pitchFamily="2" charset="-78"/>
              </a:rPr>
              <a:t> 7- مجلس شورای </a:t>
            </a: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 اسلامی </a:t>
            </a:r>
            <a:r>
              <a:rPr lang="fa-IR" b="1" dirty="0" smtClean="0">
                <a:cs typeface="B Zar" panose="00000400000000000000" pitchFamily="2" charset="-78"/>
              </a:rPr>
              <a:t>و شورای </a:t>
            </a: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 اسلامی </a:t>
            </a:r>
            <a:r>
              <a:rPr lang="fa-IR" b="1" dirty="0" smtClean="0">
                <a:cs typeface="B Zar" panose="00000400000000000000" pitchFamily="2" charset="-78"/>
              </a:rPr>
              <a:t>شهر و روستا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8591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از نظر میزان مشارکت مردم در انتخابات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algn="r" rtl="1">
              <a:lnSpc>
                <a:spcPts val="3800"/>
              </a:lnSpc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میزان مشارکت در رژیم پهلوی:</a:t>
            </a:r>
          </a:p>
          <a:p>
            <a:pPr algn="r" rtl="1">
              <a:lnSpc>
                <a:spcPts val="3800"/>
              </a:lnSpc>
            </a:pPr>
            <a:r>
              <a:rPr lang="fa-IR" b="1" dirty="0" smtClean="0">
                <a:cs typeface="B Zar" panose="00000400000000000000" pitchFamily="2" charset="-78"/>
              </a:rPr>
              <a:t>در آخرین انتخابات آن رژیم که انتخابات مجلس شورای ملی در سال 1354 بود 2/8 میلیون نفر</a:t>
            </a:r>
          </a:p>
          <a:p>
            <a:pPr lvl="0" algn="r" rtl="1">
              <a:lnSpc>
                <a:spcPts val="3800"/>
              </a:lnSpc>
            </a:pPr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>میزان مشارکت در رژیم پهلوی:</a:t>
            </a:r>
          </a:p>
          <a:p>
            <a:pPr algn="r" rtl="1">
              <a:lnSpc>
                <a:spcPts val="3800"/>
              </a:lnSpc>
            </a:pPr>
            <a:r>
              <a:rPr lang="fa-IR" b="1" dirty="0" smtClean="0">
                <a:cs typeface="B Zar" panose="00000400000000000000" pitchFamily="2" charset="-78"/>
              </a:rPr>
              <a:t>در همه پرسی نظام ج.ا.ا. در 10 و 1۱ فروردین 1358 بیش از 20 میلیون نفر از مردم ایران.</a:t>
            </a:r>
          </a:p>
          <a:p>
            <a:pPr algn="r" rtl="1">
              <a:lnSpc>
                <a:spcPts val="3800"/>
              </a:lnSpc>
            </a:pPr>
            <a:r>
              <a:rPr lang="fa-IR" b="1" dirty="0" smtClean="0">
                <a:cs typeface="B Zar" panose="00000400000000000000" pitchFamily="2" charset="-78"/>
              </a:rPr>
              <a:t>متوسط حضور مردم در انتخابات گوناگون </a:t>
            </a:r>
            <a:r>
              <a:rPr lang="fa-IR" b="1" dirty="0">
                <a:cs typeface="B Zar" panose="00000400000000000000" pitchFamily="2" charset="-78"/>
              </a:rPr>
              <a:t>در طول چهل سال در </a:t>
            </a:r>
            <a:r>
              <a:rPr lang="fa-IR" b="1" dirty="0" smtClean="0">
                <a:cs typeface="B Zar" panose="00000400000000000000" pitchFamily="2" charset="-78"/>
              </a:rPr>
              <a:t>شرایط متفاوت حدود 63 درصد است؛</a:t>
            </a:r>
          </a:p>
          <a:p>
            <a:pPr algn="r" rtl="1">
              <a:lnSpc>
                <a:spcPts val="3800"/>
              </a:lnSpc>
            </a:pPr>
            <a:r>
              <a:rPr lang="fa-IR" b="1" dirty="0" smtClean="0">
                <a:cs typeface="B Zar" panose="00000400000000000000" pitchFamily="2" charset="-78"/>
              </a:rPr>
              <a:t>در کشورهای مدعی دموکراسی و آزادی، حداکثر مشارکت مردم زیر 50 درصد و حتی در حد 3۵ درصد است.</a:t>
            </a:r>
          </a:p>
          <a:p>
            <a:pPr algn="r" rtl="1">
              <a:lnSpc>
                <a:spcPts val="3800"/>
              </a:lnSpc>
            </a:pPr>
            <a:r>
              <a:rPr lang="fa-IR" b="1" dirty="0" smtClean="0">
                <a:cs typeface="B Zar" panose="00000400000000000000" pitchFamily="2" charset="-78"/>
              </a:rPr>
              <a:t> ثبت رکورد حضور بیش از 85 درصد در انتخابات ریاست جمهوری ایران </a:t>
            </a:r>
          </a:p>
          <a:p>
            <a:pPr algn="r" rtl="1">
              <a:lnSpc>
                <a:spcPts val="3800"/>
              </a:lnSpc>
            </a:pPr>
            <a:r>
              <a:rPr lang="fa-IR" b="1" dirty="0" smtClean="0">
                <a:cs typeface="B Zar" panose="00000400000000000000" pitchFamily="2" charset="-78"/>
              </a:rPr>
              <a:t>ایران در قله ی بیشترین مشارکت در انتخابات جهان.</a:t>
            </a:r>
          </a:p>
        </p:txBody>
      </p:sp>
    </p:spTree>
    <p:extLst>
      <p:ext uri="{BB962C8B-B14F-4D97-AF65-F5344CB8AC3E}">
        <p14:creationId xmlns:p14="http://schemas.microsoft.com/office/powerpoint/2010/main" val="289113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از لحاظ کمیت انتخابات برگزار شده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رژیم پهلوی: </a:t>
            </a:r>
            <a:r>
              <a:rPr lang="fa-IR" b="1" dirty="0" smtClean="0">
                <a:cs typeface="B Zar" panose="00000400000000000000" pitchFamily="2" charset="-78"/>
              </a:rPr>
              <a:t>از سال 1337 تا 1357</a:t>
            </a:r>
            <a:r>
              <a:rPr lang="fa-IR" b="1" dirty="0">
                <a:cs typeface="B Zar" panose="00000400000000000000" pitchFamily="2" charset="-78"/>
              </a:rPr>
              <a:t> </a:t>
            </a:r>
            <a:r>
              <a:rPr lang="fa-IR" b="1" dirty="0" smtClean="0">
                <a:cs typeface="B Zar" panose="00000400000000000000" pitchFamily="2" charset="-78"/>
              </a:rPr>
              <a:t>(20سال) تنها چهار انتخابات برگزار شد. </a:t>
            </a:r>
          </a:p>
          <a:p>
            <a:pPr marL="0" indent="0" algn="r" rtl="1">
              <a:buNone/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نظام ج.ا.ا. : </a:t>
            </a:r>
            <a:r>
              <a:rPr lang="fa-IR" b="1" dirty="0" smtClean="0">
                <a:cs typeface="B Zar" panose="00000400000000000000" pitchFamily="2" charset="-78"/>
              </a:rPr>
              <a:t>در طول 40 سال نظام جمهوری اسلامی برگزاری 36 انتخابات</a:t>
            </a:r>
            <a:endParaRPr lang="en-US" b="1" dirty="0" smtClean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 smtClean="0">
                <a:cs typeface="B Zar" panose="00000400000000000000" pitchFamily="2" charset="-78"/>
              </a:rPr>
              <a:t>این میزان  در سطح جهان بی سابقه است.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t="24748" r="35094" b="14963"/>
          <a:stretch/>
        </p:blipFill>
        <p:spPr bwMode="auto">
          <a:xfrm>
            <a:off x="1" y="2335854"/>
            <a:ext cx="7779224" cy="452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21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cs typeface="B Titr" panose="00000700000000000000" pitchFamily="2" charset="-78"/>
              </a:rPr>
              <a:t>انتخابات برگزار شده در جمهوری اسلامی ایران</a:t>
            </a:r>
            <a:endParaRPr lang="fa-IR" sz="3200" dirty="0">
              <a:cs typeface="B Titr" panose="00000700000000000000" pitchFamily="2" charset="-78"/>
            </a:endParaRPr>
          </a:p>
        </p:txBody>
      </p:sp>
      <p:pic>
        <p:nvPicPr>
          <p:cNvPr id="205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/>
          <a:stretch/>
        </p:blipFill>
        <p:spPr bwMode="auto">
          <a:xfrm>
            <a:off x="1" y="941697"/>
            <a:ext cx="12137408" cy="591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038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cs typeface="B Titr" panose="00000700000000000000" pitchFamily="2" charset="-78"/>
              </a:rPr>
              <a:t>انتخابات برگزار شده در جمهوری اسلامی ایران</a:t>
            </a:r>
            <a:endParaRPr lang="fa-IR" sz="3200" dirty="0">
              <a:cs typeface="B Titr" panose="00000700000000000000" pitchFamily="2" charset="-78"/>
            </a:endParaRPr>
          </a:p>
        </p:txBody>
      </p:sp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696"/>
            <a:ext cx="12192000" cy="604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62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" y="0"/>
            <a:ext cx="12178352" cy="1325563"/>
          </a:xfrm>
        </p:spPr>
        <p:txBody>
          <a:bodyPr/>
          <a:lstStyle/>
          <a:p>
            <a:pPr algn="ctr" rtl="1"/>
            <a:r>
              <a:rPr lang="fa-IR" sz="3200" dirty="0">
                <a:solidFill>
                  <a:prstClr val="black"/>
                </a:solidFill>
                <a:cs typeface="B Titr" panose="00000700000000000000" pitchFamily="2" charset="-78"/>
              </a:rPr>
              <a:t>انتخابات برگزار شده در جمهوری اسلامی ایران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1091821"/>
            <a:ext cx="11996382" cy="576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00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2336</TotalTime>
  <Words>2278</Words>
  <Application>Microsoft Office PowerPoint</Application>
  <PresentationFormat>Widescreen</PresentationFormat>
  <Paragraphs>314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Arial</vt:lpstr>
      <vt:lpstr>B Titr</vt:lpstr>
      <vt:lpstr>B Zar</vt:lpstr>
      <vt:lpstr>Calibri</vt:lpstr>
      <vt:lpstr>Calibri Light</vt:lpstr>
      <vt:lpstr>IranSans</vt:lpstr>
      <vt:lpstr>newstext</vt:lpstr>
      <vt:lpstr>Times New Roman</vt:lpstr>
      <vt:lpstr>Wingdings</vt:lpstr>
      <vt:lpstr>Office Theme</vt:lpstr>
      <vt:lpstr>1_Office Theme</vt:lpstr>
      <vt:lpstr>Custom Design</vt:lpstr>
      <vt:lpstr>1_Custom Design</vt:lpstr>
      <vt:lpstr>مقایسه دستاوردهای انقلاب اسلامی  با دوره ی پهلوی (1)</vt:lpstr>
      <vt:lpstr>PowerPoint Presentation</vt:lpstr>
      <vt:lpstr>PowerPoint Presentation</vt:lpstr>
      <vt:lpstr>از لحاظ تنوع انتخابات</vt:lpstr>
      <vt:lpstr>از نظر میزان مشارکت مردم در انتخابات</vt:lpstr>
      <vt:lpstr>از لحاظ کمیت انتخابات برگزار شده</vt:lpstr>
      <vt:lpstr>انتخابات برگزار شده در جمهوری اسلامی ایران</vt:lpstr>
      <vt:lpstr>انتخابات برگزار شده در جمهوری اسلامی ایران</vt:lpstr>
      <vt:lpstr>انتخابات برگزار شده در جمهوری اسلامی ایران</vt:lpstr>
      <vt:lpstr>از منظر حقوق سیاسی</vt:lpstr>
      <vt:lpstr>PowerPoint Presentation</vt:lpstr>
      <vt:lpstr>توسعه انسانی</vt:lpstr>
      <vt:lpstr>آخرین گزارش سالانه سازمان ملل درباره عملکرد ج.ا.ا. در زمینه توسعه انسانی</vt:lpstr>
      <vt:lpstr>آخرین گزارش سالانه سازمان ملل درباره عملکرد ج.ا.ا. در زمینه توسعه انسانی</vt:lpstr>
      <vt:lpstr>PowerPoint Presentation</vt:lpstr>
      <vt:lpstr>مقایسه مهم ترین دستارود های انقلاب در تولید ملی با دوران پهلوی تا سال 94 و 95</vt:lpstr>
      <vt:lpstr>رشد کمی و کیفی توليد ملي</vt:lpstr>
      <vt:lpstr>PowerPoint Presentation</vt:lpstr>
      <vt:lpstr>مطبوعات و کتاب</vt:lpstr>
      <vt:lpstr>مطبوعات و کتاب</vt:lpstr>
      <vt:lpstr>PowerPoint Presentation</vt:lpstr>
      <vt:lpstr>وضعیت بهداشت</vt:lpstr>
      <vt:lpstr>وضعیت بهداشت</vt:lpstr>
      <vt:lpstr>تغییر وضعیت بهداشتی و پزشکی بعد انقلاب</vt:lpstr>
      <vt:lpstr>تغییر وضعیت بهداشتی و پزشکی</vt:lpstr>
      <vt:lpstr>PowerPoint Presentation</vt:lpstr>
      <vt:lpstr>PowerPoint Presentation</vt:lpstr>
      <vt:lpstr>سرانه ورزشی کشور</vt:lpstr>
      <vt:lpstr>مهمترین پروژه های ورزشی پس از انقلاب اسلامی</vt:lpstr>
      <vt:lpstr>پیشرفت های  ورزش کشور در ابعاد مختلفی</vt:lpstr>
      <vt:lpstr>حضور در میادین ورزشی جهانی</vt:lpstr>
      <vt:lpstr>ورزش زنان در سالهای قبل انقلاب</vt:lpstr>
      <vt:lpstr>ورزش زنان در سالهای بعد انقلاب</vt:lpstr>
      <vt:lpstr>ورزش زنان در سالهای بعد انقلاب</vt:lpstr>
      <vt:lpstr>ارتقاء وضعیت زنان </vt:lpstr>
      <vt:lpstr>رشد علم و دانش در حوزه زنان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faramarzi</dc:creator>
  <cp:lastModifiedBy>MRT</cp:lastModifiedBy>
  <cp:revision>222</cp:revision>
  <dcterms:created xsi:type="dcterms:W3CDTF">2019-01-09T18:17:53Z</dcterms:created>
  <dcterms:modified xsi:type="dcterms:W3CDTF">2019-01-26T13:18:00Z</dcterms:modified>
</cp:coreProperties>
</file>