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9"/>
  </p:notesMasterIdLst>
  <p:sldIdLst>
    <p:sldId id="275" r:id="rId2"/>
    <p:sldId id="259" r:id="rId3"/>
    <p:sldId id="27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8" autoAdjust="0"/>
    <p:restoredTop sz="94778" autoAdjust="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8179F9A-DEC7-4DBB-8A64-520DE9137BAF}" type="datetimeFigureOut">
              <a:rPr lang="fa-IR" smtClean="0"/>
              <a:pPr/>
              <a:t>07/01/1439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C6AADA6-43C1-4378-956C-D744E63E16AD}" type="slidenum">
              <a:rPr lang="fa-IR" smtClean="0"/>
              <a:pPr/>
              <a:t>‹#›</a:t>
            </a:fld>
            <a:endParaRPr lang="fa-IR"/>
          </a:p>
        </p:txBody>
      </p:sp>
    </p:spTree>
    <p:extLst>
      <p:ext uri="{BB962C8B-B14F-4D97-AF65-F5344CB8AC3E}">
        <p14:creationId xmlns="" xmlns:p14="http://schemas.microsoft.com/office/powerpoint/2010/main" val="14299557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0D98CC0E-3405-4162-AA42-7F882C3B2B1D}" type="slidenum">
              <a:rPr lang="ar-SA" smtClean="0">
                <a:solidFill>
                  <a:srgbClr val="000000"/>
                </a:solidFill>
              </a:rPr>
              <a:pPr/>
              <a:t>1</a:t>
            </a:fld>
            <a:endParaRPr lang="en-US" smtClean="0">
              <a:solidFill>
                <a:srgbClr val="000000"/>
              </a:solidFill>
            </a:endParaRPr>
          </a:p>
        </p:txBody>
      </p:sp>
      <p:sp>
        <p:nvSpPr>
          <p:cNvPr id="25603" name="Slide Image Placeholder 1"/>
          <p:cNvSpPr>
            <a:spLocks noGrp="1" noRot="1" noChangeAspect="1" noTextEdit="1"/>
          </p:cNvSpPr>
          <p:nvPr>
            <p:ph type="sldImg"/>
          </p:nvPr>
        </p:nvSpPr>
        <p:spPr>
          <a:ln/>
        </p:spPr>
      </p:sp>
      <p:sp>
        <p:nvSpPr>
          <p:cNvPr id="2560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smtClean="0">
              <a:latin typeface="Arial" pitchFamily="34" charset="0"/>
            </a:endParaRPr>
          </a:p>
        </p:txBody>
      </p:sp>
      <p:sp>
        <p:nvSpPr>
          <p:cNvPr id="25605" name="Slide Number Placeholder 3"/>
          <p:cNvSpPr txBox="1">
            <a:spLocks noGrp="1"/>
          </p:cNvSpPr>
          <p:nvPr/>
        </p:nvSpPr>
        <p:spPr bwMode="auto">
          <a:xfrm>
            <a:off x="1602" y="8685331"/>
            <a:ext cx="297254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fld id="{475A06D5-CE64-4133-B64F-556A10242D0D}" type="slidenum">
              <a:rPr lang="ar-SA" sz="1200">
                <a:solidFill>
                  <a:srgbClr val="000000"/>
                </a:solidFill>
                <a:cs typeface="B Lotus" pitchFamily="2" charset="-78"/>
              </a:rPr>
              <a:pPr algn="l" eaLnBrk="1" hangingPunct="1"/>
              <a:t>1</a:t>
            </a:fld>
            <a:endParaRPr lang="fa-IR" sz="1200">
              <a:solidFill>
                <a:srgbClr val="000000"/>
              </a:solidFill>
              <a:cs typeface="B Lotus" pitchFamily="2" charset="-7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sp>
        <p:nvSpPr>
          <p:cNvPr id="4" name="متصل کننده مستقیم 12"/>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
        <p:nvSpPr>
          <p:cNvPr id="29" name="عنوان 28"/>
          <p:cNvSpPr>
            <a:spLocks noGrp="1"/>
          </p:cNvSpPr>
          <p:nvPr>
            <p:ph type="ctrTitle"/>
          </p:nvPr>
        </p:nvSpPr>
        <p:spPr>
          <a:xfrm>
            <a:off x="381000" y="4853411"/>
            <a:ext cx="8458200" cy="1222375"/>
          </a:xfrm>
        </p:spPr>
        <p:txBody>
          <a:bodyPr anchor="t"/>
          <a:lstStyle/>
          <a:p>
            <a:r>
              <a:rPr lang="fa-IR" smtClean="0"/>
              <a:t>برای ویرایش سبک عنوان اسلاید اصلی، کلیک نمایید</a:t>
            </a:r>
            <a:endParaRPr lang="en-US"/>
          </a:p>
        </p:txBody>
      </p:sp>
      <p:sp>
        <p:nvSpPr>
          <p:cNvPr id="9" name="زیر نویس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a-IR" smtClean="0"/>
              <a:t>برای ویرایش سبک زیرعنوان اسلاید اصلی، کلیک نمایید</a:t>
            </a:r>
            <a:endParaRPr lang="en-US"/>
          </a:p>
        </p:txBody>
      </p:sp>
      <p:sp>
        <p:nvSpPr>
          <p:cNvPr id="5" name="نگهدارنده مکان تاریخ 15"/>
          <p:cNvSpPr>
            <a:spLocks noGrp="1"/>
          </p:cNvSpPr>
          <p:nvPr>
            <p:ph type="dt" sz="half" idx="10"/>
          </p:nvPr>
        </p:nvSpPr>
        <p:spPr/>
        <p:txBody>
          <a:bodyPr/>
          <a:lstStyle>
            <a:lvl1pPr>
              <a:defRPr/>
            </a:lvl1pPr>
          </a:lstStyle>
          <a:p>
            <a:pPr>
              <a:defRPr/>
            </a:pPr>
            <a:fld id="{DADB6400-5E71-4307-9415-9E75A087A8CC}" type="datetime1">
              <a:rPr lang="en-US">
                <a:solidFill>
                  <a:srgbClr val="F0A22E">
                    <a:shade val="75000"/>
                  </a:srgbClr>
                </a:solidFill>
              </a:rPr>
              <a:pPr>
                <a:defRPr/>
              </a:pPr>
              <a:t>3/17/2018</a:t>
            </a:fld>
            <a:endParaRPr lang="en-US">
              <a:solidFill>
                <a:srgbClr val="F0A22E">
                  <a:shade val="75000"/>
                </a:srgbClr>
              </a:solidFill>
            </a:endParaRPr>
          </a:p>
        </p:txBody>
      </p:sp>
      <p:sp>
        <p:nvSpPr>
          <p:cNvPr id="6" name="نگهدارنده مکان پانویس 1"/>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7" name="نگهدارنده مکان شماره اسلاید 14"/>
          <p:cNvSpPr>
            <a:spLocks noGrp="1"/>
          </p:cNvSpPr>
          <p:nvPr>
            <p:ph type="sldNum" sz="quarter" idx="12"/>
          </p:nvPr>
        </p:nvSpPr>
        <p:spPr>
          <a:xfrm>
            <a:off x="8229600" y="6473825"/>
            <a:ext cx="758825" cy="247650"/>
          </a:xfrm>
        </p:spPr>
        <p:txBody>
          <a:bodyPr/>
          <a:lstStyle>
            <a:lvl1pPr>
              <a:defRPr/>
            </a:lvl1pPr>
          </a:lstStyle>
          <a:p>
            <a:pPr>
              <a:defRPr/>
            </a:pPr>
            <a:fld id="{5914A9A5-B4FF-42E7-BD49-10A4E9A5468E}"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869923295"/>
      </p:ext>
    </p:extLst>
  </p:cSld>
  <p:clrMapOvr>
    <a:masterClrMapping/>
  </p:clrMapOvr>
  <p:transition spd="slow">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en-US"/>
          </a:p>
        </p:txBody>
      </p:sp>
      <p:sp>
        <p:nvSpPr>
          <p:cNvPr id="3" name="نگهدارنده مکان متن عمودی 2"/>
          <p:cNvSpPr>
            <a:spLocks noGrp="1"/>
          </p:cNvSpPr>
          <p:nvPr>
            <p:ph type="body" orient="vert" idx="1"/>
          </p:nvPr>
        </p:nvSpPr>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تاریخ 10"/>
          <p:cNvSpPr>
            <a:spLocks noGrp="1"/>
          </p:cNvSpPr>
          <p:nvPr>
            <p:ph type="dt" sz="half" idx="10"/>
          </p:nvPr>
        </p:nvSpPr>
        <p:spPr/>
        <p:txBody>
          <a:bodyPr/>
          <a:lstStyle>
            <a:lvl1pPr>
              <a:defRPr/>
            </a:lvl1pPr>
          </a:lstStyle>
          <a:p>
            <a:pPr>
              <a:defRPr/>
            </a:pPr>
            <a:fld id="{ACCED632-228A-45A8-A790-E49187424F35}" type="datetime1">
              <a:rPr lang="en-US">
                <a:solidFill>
                  <a:srgbClr val="F0A22E">
                    <a:shade val="75000"/>
                  </a:srgbClr>
                </a:solidFill>
              </a:rPr>
              <a:pPr>
                <a:defRPr/>
              </a:pPr>
              <a:t>3/17/2018</a:t>
            </a:fld>
            <a:endParaRPr lang="en-US">
              <a:solidFill>
                <a:srgbClr val="F0A22E">
                  <a:shade val="75000"/>
                </a:srgbClr>
              </a:solidFill>
            </a:endParaRPr>
          </a:p>
        </p:txBody>
      </p:sp>
      <p:sp>
        <p:nvSpPr>
          <p:cNvPr id="5" name="نگهدارنده مکان پانویس 27"/>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6" name="نگهدارنده مکان شماره اسلاید 4"/>
          <p:cNvSpPr>
            <a:spLocks noGrp="1"/>
          </p:cNvSpPr>
          <p:nvPr>
            <p:ph type="sldNum" sz="quarter" idx="12"/>
          </p:nvPr>
        </p:nvSpPr>
        <p:spPr/>
        <p:txBody>
          <a:bodyPr/>
          <a:lstStyle>
            <a:lvl1pPr>
              <a:defRPr/>
            </a:lvl1pPr>
          </a:lstStyle>
          <a:p>
            <a:pPr>
              <a:defRPr/>
            </a:pPr>
            <a:fld id="{9833A517-A0FA-4AF3-91C0-6883589DC117}"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818974043"/>
      </p:ext>
    </p:extLst>
  </p:cSld>
  <p:clrMapOvr>
    <a:masterClrMapping/>
  </p:clrMapOvr>
  <p:transition spd="slow">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858000" y="549276"/>
            <a:ext cx="1828800" cy="5851525"/>
          </a:xfrm>
        </p:spPr>
        <p:txBody>
          <a:bodyPr vert="eaVert"/>
          <a:lstStyle/>
          <a:p>
            <a:r>
              <a:rPr lang="fa-IR" smtClean="0"/>
              <a:t>برای ویرایش سبک عنوان اسلاید اصلی، کلیک نمایید</a:t>
            </a:r>
            <a:endParaRPr lang="en-US"/>
          </a:p>
        </p:txBody>
      </p:sp>
      <p:sp>
        <p:nvSpPr>
          <p:cNvPr id="3" name="نگهدارنده مکان متن عمودی 2"/>
          <p:cNvSpPr>
            <a:spLocks noGrp="1"/>
          </p:cNvSpPr>
          <p:nvPr>
            <p:ph type="body" orient="vert" idx="1"/>
          </p:nvPr>
        </p:nvSpPr>
        <p:spPr>
          <a:xfrm>
            <a:off x="457200" y="549276"/>
            <a:ext cx="6248400" cy="5851525"/>
          </a:xfrm>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تاریخ 3"/>
          <p:cNvSpPr>
            <a:spLocks noGrp="1"/>
          </p:cNvSpPr>
          <p:nvPr>
            <p:ph type="dt" sz="half" idx="10"/>
          </p:nvPr>
        </p:nvSpPr>
        <p:spPr/>
        <p:txBody>
          <a:bodyPr/>
          <a:lstStyle>
            <a:lvl1pPr>
              <a:defRPr/>
            </a:lvl1pPr>
          </a:lstStyle>
          <a:p>
            <a:pPr>
              <a:defRPr/>
            </a:pPr>
            <a:fld id="{E85FAA71-4B0D-4E27-973E-0BF9412A0D67}" type="datetime1">
              <a:rPr lang="en-US">
                <a:solidFill>
                  <a:srgbClr val="F0A22E">
                    <a:shade val="75000"/>
                  </a:srgbClr>
                </a:solidFill>
              </a:rPr>
              <a:pPr>
                <a:defRPr/>
              </a:pPr>
              <a:t>3/17/2018</a:t>
            </a:fld>
            <a:endParaRPr lang="en-US">
              <a:solidFill>
                <a:srgbClr val="F0A22E">
                  <a:shade val="75000"/>
                </a:srgbClr>
              </a:solidFill>
            </a:endParaRPr>
          </a:p>
        </p:txBody>
      </p:sp>
      <p:sp>
        <p:nvSpPr>
          <p:cNvPr id="5" name="نگهدارنده مکان پانویس 4"/>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6" name="نگهدارنده مکان شماره اسلاید 5"/>
          <p:cNvSpPr>
            <a:spLocks noGrp="1"/>
          </p:cNvSpPr>
          <p:nvPr>
            <p:ph type="sldNum" sz="quarter" idx="12"/>
          </p:nvPr>
        </p:nvSpPr>
        <p:spPr/>
        <p:txBody>
          <a:bodyPr/>
          <a:lstStyle>
            <a:lvl1pPr>
              <a:defRPr/>
            </a:lvl1pPr>
          </a:lstStyle>
          <a:p>
            <a:pPr>
              <a:defRPr/>
            </a:pPr>
            <a:fld id="{1A9C6194-B539-41E8-9745-F9459EF6084C}"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3815602599"/>
      </p:ext>
    </p:extLst>
  </p:cSld>
  <p:clrMapOvr>
    <a:masterClrMapping/>
  </p:clrMapOvr>
  <p:transition spd="slow">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lang="fa-IR" smtClean="0"/>
              <a:t>برای ویرایش سبک عنوان اسلاید اصلی، کلیک نمایید</a:t>
            </a:r>
            <a:endParaRPr lang="en-US"/>
          </a:p>
        </p:txBody>
      </p:sp>
      <p:sp>
        <p:nvSpPr>
          <p:cNvPr id="27" name="نگهدارنده مکان محتوا 26"/>
          <p:cNvSpPr>
            <a:spLocks noGrp="1"/>
          </p:cNvSpPr>
          <p:nvPr>
            <p:ph idx="1"/>
          </p:nvPr>
        </p:nvSpPr>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4" name="نگهدارنده مکان تاریخ 24"/>
          <p:cNvSpPr>
            <a:spLocks noGrp="1"/>
          </p:cNvSpPr>
          <p:nvPr>
            <p:ph type="dt" sz="half" idx="10"/>
          </p:nvPr>
        </p:nvSpPr>
        <p:spPr/>
        <p:txBody>
          <a:bodyPr/>
          <a:lstStyle>
            <a:lvl1pPr>
              <a:defRPr/>
            </a:lvl1pPr>
          </a:lstStyle>
          <a:p>
            <a:pPr>
              <a:defRPr/>
            </a:pPr>
            <a:fld id="{B4B3E159-D9F0-4AC6-8289-FBCBAD51C249}" type="datetime1">
              <a:rPr lang="en-US">
                <a:solidFill>
                  <a:srgbClr val="F0A22E">
                    <a:shade val="75000"/>
                  </a:srgbClr>
                </a:solidFill>
              </a:rPr>
              <a:pPr>
                <a:defRPr/>
              </a:pPr>
              <a:t>3/17/2018</a:t>
            </a:fld>
            <a:endParaRPr lang="en-US">
              <a:solidFill>
                <a:srgbClr val="F0A22E">
                  <a:shade val="75000"/>
                </a:srgbClr>
              </a:solidFill>
            </a:endParaRPr>
          </a:p>
        </p:txBody>
      </p:sp>
      <p:sp>
        <p:nvSpPr>
          <p:cNvPr id="5" name="نگهدارنده مکان پانویس 18"/>
          <p:cNvSpPr>
            <a:spLocks noGrp="1"/>
          </p:cNvSpPr>
          <p:nvPr>
            <p:ph type="ftr" sz="quarter" idx="11"/>
          </p:nvPr>
        </p:nvSpPr>
        <p:spPr>
          <a:xfrm>
            <a:off x="3581400" y="76200"/>
            <a:ext cx="2895600" cy="288925"/>
          </a:xfrm>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6" name="نگهدارنده مکان شماره اسلاید 15"/>
          <p:cNvSpPr>
            <a:spLocks noGrp="1"/>
          </p:cNvSpPr>
          <p:nvPr>
            <p:ph type="sldNum" sz="quarter" idx="12"/>
          </p:nvPr>
        </p:nvSpPr>
        <p:spPr>
          <a:xfrm>
            <a:off x="8229600" y="6473825"/>
            <a:ext cx="758825" cy="247650"/>
          </a:xfrm>
        </p:spPr>
        <p:txBody>
          <a:bodyPr/>
          <a:lstStyle>
            <a:lvl1pPr>
              <a:defRPr/>
            </a:lvl1pPr>
          </a:lstStyle>
          <a:p>
            <a:pPr>
              <a:defRPr/>
            </a:pPr>
            <a:fld id="{5E04B6F7-D00B-467B-B9D6-719CAC81E25A}"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722739617"/>
      </p:ext>
    </p:extLst>
  </p:cSld>
  <p:clrMapOvr>
    <a:masterClrMapping/>
  </p:clrMapOvr>
  <p:transition spd="slow">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sp>
        <p:nvSpPr>
          <p:cNvPr id="4" name="متصل کننده مستقیم 12"/>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white"/>
              </a:solidFill>
              <a:latin typeface="Arial" pitchFamily="34" charset="0"/>
              <a:cs typeface="Arial" pitchFamily="34" charset="0"/>
            </a:endParaRPr>
          </a:p>
        </p:txBody>
      </p:sp>
      <p:sp>
        <p:nvSpPr>
          <p:cNvPr id="6" name="نگهدارنده مکان متن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a-IR" smtClean="0"/>
              <a:t>برای ویرایش سبک متن اسلاید اصلی، کلیک نمایید</a:t>
            </a:r>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lang="fa-IR" smtClean="0"/>
              <a:t>برای ویرایش سبک عنوان اسلاید اصلی، کلیک نمایید</a:t>
            </a:r>
            <a:endParaRPr lang="en-US"/>
          </a:p>
        </p:txBody>
      </p:sp>
      <p:sp>
        <p:nvSpPr>
          <p:cNvPr id="5" name="نگهدارنده مکان تاریخ 18"/>
          <p:cNvSpPr>
            <a:spLocks noGrp="1"/>
          </p:cNvSpPr>
          <p:nvPr>
            <p:ph type="dt" sz="half" idx="10"/>
          </p:nvPr>
        </p:nvSpPr>
        <p:spPr/>
        <p:txBody>
          <a:bodyPr/>
          <a:lstStyle>
            <a:lvl1pPr>
              <a:defRPr/>
            </a:lvl1pPr>
          </a:lstStyle>
          <a:p>
            <a:pPr>
              <a:defRPr/>
            </a:pPr>
            <a:fld id="{A1A96F3B-1D59-4448-97D4-C191BCBBB45A}" type="datetime1">
              <a:rPr lang="en-US">
                <a:solidFill>
                  <a:srgbClr val="F0A22E">
                    <a:shade val="75000"/>
                  </a:srgbClr>
                </a:solidFill>
              </a:rPr>
              <a:pPr>
                <a:defRPr/>
              </a:pPr>
              <a:t>3/17/2018</a:t>
            </a:fld>
            <a:endParaRPr lang="en-US">
              <a:solidFill>
                <a:srgbClr val="F0A22E">
                  <a:shade val="75000"/>
                </a:srgbClr>
              </a:solidFill>
            </a:endParaRPr>
          </a:p>
        </p:txBody>
      </p:sp>
      <p:sp>
        <p:nvSpPr>
          <p:cNvPr id="7" name="نگهدارنده مکان پانویس 10"/>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9" name="نگهدارنده مکان شماره اسلاید 15"/>
          <p:cNvSpPr>
            <a:spLocks noGrp="1"/>
          </p:cNvSpPr>
          <p:nvPr>
            <p:ph type="sldNum" sz="quarter" idx="12"/>
          </p:nvPr>
        </p:nvSpPr>
        <p:spPr/>
        <p:txBody>
          <a:bodyPr/>
          <a:lstStyle>
            <a:lvl1pPr>
              <a:defRPr/>
            </a:lvl1pPr>
          </a:lstStyle>
          <a:p>
            <a:pPr>
              <a:defRPr/>
            </a:pPr>
            <a:fld id="{0F70F5D8-FBD7-4E52-98F7-0DC4DEB60DAC}"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1765083360"/>
      </p:ext>
    </p:extLst>
  </p:cSld>
  <p:clrMapOvr>
    <a:overrideClrMapping bg1="dk1" tx1="lt1" bg2="dk2" tx2="lt2" accent1="accent1" accent2="accent2" accent3="accent3" accent4="accent4" accent5="accent5" accent6="accent6" hlink="hlink" folHlink="folHlink"/>
  </p:clrMapOvr>
  <p:transition spd="slow">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lang="fa-IR" smtClean="0"/>
              <a:t>برای ویرایش سبک عنوان اسلاید اصلی، کلیک نمایید</a:t>
            </a:r>
            <a:endParaRPr lang="en-US"/>
          </a:p>
        </p:txBody>
      </p:sp>
      <p:sp>
        <p:nvSpPr>
          <p:cNvPr id="14" name="نگهدارنده مکان محتوا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13" name="نگهدارنده مکان محتوا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5" name="نگهدارنده مکان تاریخ 10"/>
          <p:cNvSpPr>
            <a:spLocks noGrp="1"/>
          </p:cNvSpPr>
          <p:nvPr>
            <p:ph type="dt" sz="half" idx="10"/>
          </p:nvPr>
        </p:nvSpPr>
        <p:spPr/>
        <p:txBody>
          <a:bodyPr/>
          <a:lstStyle>
            <a:lvl1pPr>
              <a:defRPr/>
            </a:lvl1pPr>
          </a:lstStyle>
          <a:p>
            <a:pPr>
              <a:defRPr/>
            </a:pPr>
            <a:fld id="{4F8162E6-D7E0-429E-8A85-C1B711860998}" type="datetime1">
              <a:rPr lang="en-US">
                <a:solidFill>
                  <a:srgbClr val="F0A22E">
                    <a:shade val="75000"/>
                  </a:srgbClr>
                </a:solidFill>
              </a:rPr>
              <a:pPr>
                <a:defRPr/>
              </a:pPr>
              <a:t>3/17/2018</a:t>
            </a:fld>
            <a:endParaRPr lang="en-US">
              <a:solidFill>
                <a:srgbClr val="F0A22E">
                  <a:shade val="75000"/>
                </a:srgbClr>
              </a:solidFill>
            </a:endParaRPr>
          </a:p>
        </p:txBody>
      </p:sp>
      <p:sp>
        <p:nvSpPr>
          <p:cNvPr id="6" name="نگهدارنده مکان پانویس 27"/>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7" name="نگهدارنده مکان شماره اسلاید 4"/>
          <p:cNvSpPr>
            <a:spLocks noGrp="1"/>
          </p:cNvSpPr>
          <p:nvPr>
            <p:ph type="sldNum" sz="quarter" idx="12"/>
          </p:nvPr>
        </p:nvSpPr>
        <p:spPr/>
        <p:txBody>
          <a:bodyPr/>
          <a:lstStyle>
            <a:lvl1pPr>
              <a:defRPr/>
            </a:lvl1pPr>
          </a:lstStyle>
          <a:p>
            <a:pPr>
              <a:defRPr/>
            </a:pPr>
            <a:fld id="{D5588227-6C8B-4673-A0D3-1DA6A85D4F2B}"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3443343825"/>
      </p:ext>
    </p:extLst>
  </p:cSld>
  <p:clrMapOvr>
    <a:masterClrMapping/>
  </p:clrMapOvr>
  <p:transition spd="slow">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spTree>
      <p:nvGrpSpPr>
        <p:cNvPr id="1" name=""/>
        <p:cNvGrpSpPr/>
        <p:nvPr/>
      </p:nvGrpSpPr>
      <p:grpSpPr>
        <a:xfrm>
          <a:off x="0" y="0"/>
          <a:ext cx="0" cy="0"/>
          <a:chOff x="0" y="0"/>
          <a:chExt cx="0" cy="0"/>
        </a:xfrm>
      </p:grpSpPr>
      <p:sp>
        <p:nvSpPr>
          <p:cNvPr id="7" name="متصل کننده مستقیم 12"/>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
        <p:nvSpPr>
          <p:cNvPr id="29" name="عنوان 28"/>
          <p:cNvSpPr>
            <a:spLocks noGrp="1"/>
          </p:cNvSpPr>
          <p:nvPr>
            <p:ph type="title"/>
          </p:nvPr>
        </p:nvSpPr>
        <p:spPr>
          <a:xfrm>
            <a:off x="304800" y="5410200"/>
            <a:ext cx="8610600" cy="882650"/>
          </a:xfrm>
        </p:spPr>
        <p:txBody>
          <a:bodyPr/>
          <a:lstStyle>
            <a:lvl1pPr>
              <a:defRPr/>
            </a:lvl1pPr>
          </a:lstStyle>
          <a:p>
            <a:r>
              <a:rPr lang="fa-IR" smtClean="0"/>
              <a:t>برای ویرایش سبک عنوان اسلاید اصلی، کلیک نمایید</a:t>
            </a:r>
            <a:endParaRPr lang="en-US"/>
          </a:p>
        </p:txBody>
      </p:sp>
      <p:sp>
        <p:nvSpPr>
          <p:cNvPr id="13" name="نگهدارنده مکان متن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a-IR" smtClean="0"/>
              <a:t>برای ویرایش سبک متن اسلاید اصلی، کلیک نمایید</a:t>
            </a:r>
          </a:p>
        </p:txBody>
      </p:sp>
      <p:sp>
        <p:nvSpPr>
          <p:cNvPr id="25" name="نگهدارنده مکان متن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a-IR" smtClean="0"/>
              <a:t>برای ویرایش سبک متن اسلاید اصلی، کلیک نمایید</a:t>
            </a:r>
          </a:p>
        </p:txBody>
      </p:sp>
      <p:sp>
        <p:nvSpPr>
          <p:cNvPr id="4" name="نگهدارنده مکان محتوا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28" name="نگهدارنده مکان محتوا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8" name="نگهدارنده مکان تاریخ 9"/>
          <p:cNvSpPr>
            <a:spLocks noGrp="1"/>
          </p:cNvSpPr>
          <p:nvPr>
            <p:ph type="dt" sz="half" idx="10"/>
          </p:nvPr>
        </p:nvSpPr>
        <p:spPr/>
        <p:txBody>
          <a:bodyPr/>
          <a:lstStyle>
            <a:lvl1pPr>
              <a:defRPr/>
            </a:lvl1pPr>
          </a:lstStyle>
          <a:p>
            <a:pPr>
              <a:defRPr/>
            </a:pPr>
            <a:fld id="{C1D90B58-C8CE-4391-B8F0-496080B116AB}" type="datetime1">
              <a:rPr lang="en-US">
                <a:solidFill>
                  <a:srgbClr val="F0A22E">
                    <a:shade val="75000"/>
                  </a:srgbClr>
                </a:solidFill>
              </a:rPr>
              <a:pPr>
                <a:defRPr/>
              </a:pPr>
              <a:t>3/17/2018</a:t>
            </a:fld>
            <a:endParaRPr lang="en-US">
              <a:solidFill>
                <a:srgbClr val="F0A22E">
                  <a:shade val="75000"/>
                </a:srgbClr>
              </a:solidFill>
            </a:endParaRPr>
          </a:p>
        </p:txBody>
      </p:sp>
      <p:sp>
        <p:nvSpPr>
          <p:cNvPr id="9" name="نگهدارنده مکان پانویس 5"/>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10" name="نگهدارنده مکان شماره اسلاید 6"/>
          <p:cNvSpPr>
            <a:spLocks noGrp="1"/>
          </p:cNvSpPr>
          <p:nvPr>
            <p:ph type="sldNum" sz="quarter" idx="12"/>
          </p:nvPr>
        </p:nvSpPr>
        <p:spPr>
          <a:xfrm>
            <a:off x="8229600" y="6477000"/>
            <a:ext cx="762000" cy="247650"/>
          </a:xfrm>
        </p:spPr>
        <p:txBody>
          <a:bodyPr/>
          <a:lstStyle>
            <a:lvl1pPr>
              <a:defRPr/>
            </a:lvl1pPr>
          </a:lstStyle>
          <a:p>
            <a:pPr>
              <a:defRPr/>
            </a:pPr>
            <a:fld id="{271BBA64-E354-4C18-9357-82206B4B3BC0}"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3156508748"/>
      </p:ext>
    </p:extLst>
  </p:cSld>
  <p:clrMapOvr>
    <a:masterClrMapping/>
  </p:clrMapOvr>
  <p:transition spd="slow">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lang="fa-IR" smtClean="0"/>
              <a:t>برای ویرایش سبک عنوان اسلاید اصلی، کلیک نمایید</a:t>
            </a:r>
            <a:endParaRPr lang="en-US"/>
          </a:p>
        </p:txBody>
      </p:sp>
      <p:sp>
        <p:nvSpPr>
          <p:cNvPr id="3" name="نگهدارنده مکان تاریخ 10"/>
          <p:cNvSpPr>
            <a:spLocks noGrp="1"/>
          </p:cNvSpPr>
          <p:nvPr>
            <p:ph type="dt" sz="half" idx="10"/>
          </p:nvPr>
        </p:nvSpPr>
        <p:spPr/>
        <p:txBody>
          <a:bodyPr/>
          <a:lstStyle>
            <a:lvl1pPr>
              <a:defRPr/>
            </a:lvl1pPr>
          </a:lstStyle>
          <a:p>
            <a:pPr>
              <a:defRPr/>
            </a:pPr>
            <a:fld id="{ACC5E7DE-0E27-40E5-82C3-D5F4D0FB3A45}" type="datetime1">
              <a:rPr lang="en-US">
                <a:solidFill>
                  <a:srgbClr val="F0A22E">
                    <a:shade val="75000"/>
                  </a:srgbClr>
                </a:solidFill>
              </a:rPr>
              <a:pPr>
                <a:defRPr/>
              </a:pPr>
              <a:t>3/17/2018</a:t>
            </a:fld>
            <a:endParaRPr lang="en-US">
              <a:solidFill>
                <a:srgbClr val="F0A22E">
                  <a:shade val="75000"/>
                </a:srgbClr>
              </a:solidFill>
            </a:endParaRPr>
          </a:p>
        </p:txBody>
      </p:sp>
      <p:sp>
        <p:nvSpPr>
          <p:cNvPr id="4" name="نگهدارنده مکان پانویس 27"/>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5" name="نگهدارنده مکان شماره اسلاید 4"/>
          <p:cNvSpPr>
            <a:spLocks noGrp="1"/>
          </p:cNvSpPr>
          <p:nvPr>
            <p:ph type="sldNum" sz="quarter" idx="12"/>
          </p:nvPr>
        </p:nvSpPr>
        <p:spPr/>
        <p:txBody>
          <a:bodyPr/>
          <a:lstStyle>
            <a:lvl1pPr>
              <a:defRPr/>
            </a:lvl1pPr>
          </a:lstStyle>
          <a:p>
            <a:pPr>
              <a:defRPr/>
            </a:pPr>
            <a:fld id="{7DBF3A4E-D575-42D9-A418-9B60005D5A24}"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3199689103"/>
      </p:ext>
    </p:extLst>
  </p:cSld>
  <p:clrMapOvr>
    <a:masterClrMapping/>
  </p:clrMapOvr>
  <p:transition spd="slow">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2" name="نگهدارنده مکان تاریخ 2"/>
          <p:cNvSpPr>
            <a:spLocks noGrp="1"/>
          </p:cNvSpPr>
          <p:nvPr>
            <p:ph type="dt" sz="half" idx="10"/>
          </p:nvPr>
        </p:nvSpPr>
        <p:spPr/>
        <p:txBody>
          <a:bodyPr/>
          <a:lstStyle>
            <a:lvl1pPr>
              <a:defRPr/>
            </a:lvl1pPr>
          </a:lstStyle>
          <a:p>
            <a:pPr>
              <a:defRPr/>
            </a:pPr>
            <a:fld id="{E3B1B1F2-EA91-44A2-828E-9A91B4166163}" type="datetime1">
              <a:rPr lang="en-US">
                <a:solidFill>
                  <a:srgbClr val="F0A22E">
                    <a:shade val="75000"/>
                  </a:srgbClr>
                </a:solidFill>
              </a:rPr>
              <a:pPr>
                <a:defRPr/>
              </a:pPr>
              <a:t>3/17/2018</a:t>
            </a:fld>
            <a:endParaRPr lang="en-US">
              <a:solidFill>
                <a:srgbClr val="F0A22E">
                  <a:shade val="75000"/>
                </a:srgbClr>
              </a:solidFill>
            </a:endParaRPr>
          </a:p>
        </p:txBody>
      </p:sp>
      <p:sp>
        <p:nvSpPr>
          <p:cNvPr id="3" name="نگهدارنده مکان پانویس 23"/>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4" name="نگهدارنده مکان شماره اسلاید 6"/>
          <p:cNvSpPr>
            <a:spLocks noGrp="1"/>
          </p:cNvSpPr>
          <p:nvPr>
            <p:ph type="sldNum" sz="quarter" idx="12"/>
          </p:nvPr>
        </p:nvSpPr>
        <p:spPr/>
        <p:txBody>
          <a:bodyPr/>
          <a:lstStyle>
            <a:lvl1pPr>
              <a:defRPr/>
            </a:lvl1pPr>
          </a:lstStyle>
          <a:p>
            <a:pPr>
              <a:defRPr/>
            </a:pPr>
            <a:fld id="{570CDAB6-F6AD-4817-94B1-CDF3FD020A23}"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4175513454"/>
      </p:ext>
    </p:extLst>
  </p:cSld>
  <p:clrMapOvr>
    <a:masterClrMapping/>
  </p:clrMapOvr>
  <p:transition spd="slow">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sp>
        <p:nvSpPr>
          <p:cNvPr id="5" name="متصل کننده مستقیم 12"/>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
        <p:nvSpPr>
          <p:cNvPr id="12" name="عنوان 11"/>
          <p:cNvSpPr>
            <a:spLocks noGrp="1"/>
          </p:cNvSpPr>
          <p:nvPr>
            <p:ph type="title"/>
          </p:nvPr>
        </p:nvSpPr>
        <p:spPr>
          <a:xfrm>
            <a:off x="457200" y="5486400"/>
            <a:ext cx="8458200" cy="520700"/>
          </a:xfrm>
        </p:spPr>
        <p:txBody>
          <a:bodyPr/>
          <a:lstStyle>
            <a:lvl1pPr algn="l">
              <a:buNone/>
              <a:defRPr sz="2000" b="1"/>
            </a:lvl1pPr>
          </a:lstStyle>
          <a:p>
            <a:r>
              <a:rPr lang="fa-IR" smtClean="0"/>
              <a:t>برای ویرایش سبک عنوان اسلاید اصلی، کلیک نمایید</a:t>
            </a:r>
            <a:endParaRPr lang="en-US"/>
          </a:p>
        </p:txBody>
      </p:sp>
      <p:sp>
        <p:nvSpPr>
          <p:cNvPr id="26" name="نگهدارنده مکان متن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fa-IR" smtClean="0"/>
              <a:t>برای ویرایش سبک متن اسلاید اصلی، کلیک نمایید</a:t>
            </a:r>
          </a:p>
        </p:txBody>
      </p:sp>
      <p:sp>
        <p:nvSpPr>
          <p:cNvPr id="14" name="نگهدارنده مکان محتوا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6" name="نگهدارنده مکان تاریخ 24"/>
          <p:cNvSpPr>
            <a:spLocks noGrp="1"/>
          </p:cNvSpPr>
          <p:nvPr>
            <p:ph type="dt" sz="half" idx="10"/>
          </p:nvPr>
        </p:nvSpPr>
        <p:spPr/>
        <p:txBody>
          <a:bodyPr/>
          <a:lstStyle>
            <a:lvl1pPr>
              <a:defRPr/>
            </a:lvl1pPr>
          </a:lstStyle>
          <a:p>
            <a:pPr>
              <a:defRPr/>
            </a:pPr>
            <a:fld id="{ED5019A3-2C41-4081-9F36-DB9D9678E333}" type="datetime1">
              <a:rPr lang="en-US">
                <a:solidFill>
                  <a:srgbClr val="F0A22E">
                    <a:shade val="75000"/>
                  </a:srgbClr>
                </a:solidFill>
              </a:rPr>
              <a:pPr>
                <a:defRPr/>
              </a:pPr>
              <a:t>3/17/2018</a:t>
            </a:fld>
            <a:endParaRPr lang="en-US">
              <a:solidFill>
                <a:srgbClr val="F0A22E">
                  <a:shade val="75000"/>
                </a:srgbClr>
              </a:solidFill>
            </a:endParaRPr>
          </a:p>
        </p:txBody>
      </p:sp>
      <p:sp>
        <p:nvSpPr>
          <p:cNvPr id="7" name="نگهدارنده مکان پانویس 28"/>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8" name="نگهدارنده مکان شماره اسلاید 6"/>
          <p:cNvSpPr>
            <a:spLocks noGrp="1"/>
          </p:cNvSpPr>
          <p:nvPr>
            <p:ph type="sldNum" sz="quarter" idx="12"/>
          </p:nvPr>
        </p:nvSpPr>
        <p:spPr/>
        <p:txBody>
          <a:bodyPr/>
          <a:lstStyle>
            <a:lvl1pPr>
              <a:defRPr/>
            </a:lvl1pPr>
          </a:lstStyle>
          <a:p>
            <a:pPr>
              <a:defRPr/>
            </a:pPr>
            <a:fld id="{E3E2080D-3792-445A-ADAC-CE8E0D9D8CC4}"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708962687"/>
      </p:ext>
    </p:extLst>
  </p:cSld>
  <p:clrMapOvr>
    <a:masterClrMapping/>
  </p:clrMapOvr>
  <p:transition spd="slow">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sp>
        <p:nvSpPr>
          <p:cNvPr id="13" name="نگهدارنده مکان تصویر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fa-IR" noProof="0" smtClean="0"/>
              <a:t>برای اضافه کردن تصویر نماد را کلیک نمایید</a:t>
            </a:r>
            <a:endParaRPr lang="en-US" noProof="0" dirty="0"/>
          </a:p>
        </p:txBody>
      </p:sp>
      <p:sp>
        <p:nvSpPr>
          <p:cNvPr id="17" name="عنوان 16"/>
          <p:cNvSpPr>
            <a:spLocks noGrp="1"/>
          </p:cNvSpPr>
          <p:nvPr>
            <p:ph type="title"/>
          </p:nvPr>
        </p:nvSpPr>
        <p:spPr>
          <a:xfrm>
            <a:off x="381000" y="4993760"/>
            <a:ext cx="5867400" cy="522288"/>
          </a:xfrm>
        </p:spPr>
        <p:txBody>
          <a:bodyPr/>
          <a:lstStyle>
            <a:lvl1pPr algn="l">
              <a:buNone/>
              <a:defRPr sz="2000" b="1"/>
            </a:lvl1pPr>
          </a:lstStyle>
          <a:p>
            <a:r>
              <a:rPr lang="fa-IR" smtClean="0"/>
              <a:t>برای ویرایش سبک عنوان اسلاید اصلی، کلیک نمایید</a:t>
            </a:r>
            <a:endParaRPr lang="en-US"/>
          </a:p>
        </p:txBody>
      </p:sp>
      <p:sp>
        <p:nvSpPr>
          <p:cNvPr id="26" name="نگهدارنده مکان متن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fa-IR" smtClean="0"/>
              <a:t>برای ویرایش سبک متن اسلاید اصلی، کلیک نمایید</a:t>
            </a:r>
          </a:p>
        </p:txBody>
      </p:sp>
      <p:sp>
        <p:nvSpPr>
          <p:cNvPr id="5" name="نگهدارنده مکان تاریخ 6"/>
          <p:cNvSpPr>
            <a:spLocks noGrp="1"/>
          </p:cNvSpPr>
          <p:nvPr>
            <p:ph type="dt" sz="half" idx="10"/>
          </p:nvPr>
        </p:nvSpPr>
        <p:spPr/>
        <p:txBody>
          <a:bodyPr/>
          <a:lstStyle>
            <a:lvl1pPr>
              <a:defRPr/>
            </a:lvl1pPr>
          </a:lstStyle>
          <a:p>
            <a:pPr>
              <a:defRPr/>
            </a:pPr>
            <a:fld id="{0EE5ACDC-5596-4086-9991-B5D6F0BC8F30}" type="datetime1">
              <a:rPr lang="en-US">
                <a:solidFill>
                  <a:srgbClr val="F0A22E">
                    <a:shade val="75000"/>
                  </a:srgbClr>
                </a:solidFill>
              </a:rPr>
              <a:pPr>
                <a:defRPr/>
              </a:pPr>
              <a:t>3/17/2018</a:t>
            </a:fld>
            <a:endParaRPr lang="en-US">
              <a:solidFill>
                <a:srgbClr val="F0A22E">
                  <a:shade val="75000"/>
                </a:srgbClr>
              </a:solidFill>
            </a:endParaRPr>
          </a:p>
        </p:txBody>
      </p:sp>
      <p:sp>
        <p:nvSpPr>
          <p:cNvPr id="6" name="نگهدارنده مکان پانویس 4"/>
          <p:cNvSpPr>
            <a:spLocks noGrp="1"/>
          </p:cNvSpPr>
          <p:nvPr>
            <p:ph type="ftr" sz="quarter" idx="11"/>
          </p:nvPr>
        </p:nvSpPr>
        <p:spPr/>
        <p:txBody>
          <a:bodyPr/>
          <a:lstStyle>
            <a:lvl1pPr>
              <a:defRPr/>
            </a:lvl1pPr>
          </a:lstStyle>
          <a:p>
            <a:pPr>
              <a:defRPr/>
            </a:pPr>
            <a:r>
              <a:rPr lang="ar-SA">
                <a:solidFill>
                  <a:srgbClr val="F0A22E">
                    <a:shade val="75000"/>
                  </a:srgbClr>
                </a:solidFill>
              </a:rPr>
              <a:t>روش فهم حديث/درس ششم/1387</a:t>
            </a:r>
            <a:endParaRPr lang="en-US">
              <a:solidFill>
                <a:srgbClr val="F0A22E">
                  <a:shade val="75000"/>
                </a:srgbClr>
              </a:solidFill>
            </a:endParaRPr>
          </a:p>
        </p:txBody>
      </p:sp>
      <p:sp>
        <p:nvSpPr>
          <p:cNvPr id="7" name="نگهدارنده مکان شماره اسلاید 30"/>
          <p:cNvSpPr>
            <a:spLocks noGrp="1"/>
          </p:cNvSpPr>
          <p:nvPr>
            <p:ph type="sldNum" sz="quarter" idx="12"/>
          </p:nvPr>
        </p:nvSpPr>
        <p:spPr/>
        <p:txBody>
          <a:bodyPr/>
          <a:lstStyle>
            <a:lvl1pPr>
              <a:defRPr/>
            </a:lvl1pPr>
          </a:lstStyle>
          <a:p>
            <a:pPr>
              <a:defRPr/>
            </a:pPr>
            <a:fld id="{DC1F2753-D104-44B1-AB98-433551AA6649}" type="slidenum">
              <a:rPr lang="fa-IR">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 xmlns:p14="http://schemas.microsoft.com/office/powerpoint/2010/main" val="237011114"/>
      </p:ext>
    </p:extLst>
  </p:cSld>
  <p:clrMapOvr>
    <a:masterClrMapping/>
  </p:clrMapOvr>
  <p:transition spd="slow">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متصل کننده مستقی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
        <p:nvSpPr>
          <p:cNvPr id="3077" name="نگهدارنده مکان متن 7"/>
          <p:cNvSpPr>
            <a:spLocks noGrp="1"/>
          </p:cNvSpPr>
          <p:nvPr>
            <p:ph type="body" idx="1"/>
          </p:nvPr>
        </p:nvSpPr>
        <p:spPr bwMode="auto">
          <a:xfrm>
            <a:off x="304800" y="1554163"/>
            <a:ext cx="8686800" cy="4525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p>
        </p:txBody>
      </p:sp>
      <p:sp>
        <p:nvSpPr>
          <p:cNvPr id="11" name="نگهدارنده مکان تاری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base">
              <a:spcBef>
                <a:spcPct val="0"/>
              </a:spcBef>
              <a:spcAft>
                <a:spcPct val="0"/>
              </a:spcAft>
              <a:defRPr/>
            </a:pPr>
            <a:fld id="{CF366321-338A-4B0E-B794-9E031A9B60E4}" type="datetime1">
              <a:rPr lang="en-US">
                <a:solidFill>
                  <a:srgbClr val="F0A22E">
                    <a:shade val="75000"/>
                  </a:srgbClr>
                </a:solidFill>
                <a:latin typeface="Arial" pitchFamily="34" charset="0"/>
                <a:cs typeface="Arial" pitchFamily="34" charset="0"/>
              </a:rPr>
              <a:pPr fontAlgn="base">
                <a:spcBef>
                  <a:spcPct val="0"/>
                </a:spcBef>
                <a:spcAft>
                  <a:spcPct val="0"/>
                </a:spcAft>
                <a:defRPr/>
              </a:pPr>
              <a:t>3/17/2018</a:t>
            </a:fld>
            <a:endParaRPr lang="en-US">
              <a:solidFill>
                <a:srgbClr val="F0A22E">
                  <a:shade val="75000"/>
                </a:srgbClr>
              </a:solidFill>
              <a:latin typeface="Arial" pitchFamily="34" charset="0"/>
              <a:cs typeface="Arial" pitchFamily="34" charset="0"/>
            </a:endParaRPr>
          </a:p>
        </p:txBody>
      </p:sp>
      <p:sp>
        <p:nvSpPr>
          <p:cNvPr id="28" name="نگهدارنده مکان پانویس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base">
              <a:spcBef>
                <a:spcPct val="0"/>
              </a:spcBef>
              <a:spcAft>
                <a:spcPct val="0"/>
              </a:spcAft>
              <a:defRPr/>
            </a:pPr>
            <a:r>
              <a:rPr lang="ar-SA">
                <a:solidFill>
                  <a:srgbClr val="F0A22E">
                    <a:shade val="75000"/>
                  </a:srgbClr>
                </a:solidFill>
                <a:latin typeface="Arial" pitchFamily="34" charset="0"/>
                <a:cs typeface="Arial" pitchFamily="34" charset="0"/>
              </a:rPr>
              <a:t>روش فهم حديث/درس ششم/1387</a:t>
            </a:r>
            <a:endParaRPr lang="en-US">
              <a:solidFill>
                <a:srgbClr val="F0A22E">
                  <a:shade val="75000"/>
                </a:srgbClr>
              </a:solidFill>
              <a:latin typeface="Arial" pitchFamily="34" charset="0"/>
              <a:cs typeface="Arial" pitchFamily="34" charset="0"/>
            </a:endParaRPr>
          </a:p>
        </p:txBody>
      </p:sp>
      <p:sp>
        <p:nvSpPr>
          <p:cNvPr id="5" name="نگهدارنده مکان شماره اسلاید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base">
              <a:spcBef>
                <a:spcPct val="0"/>
              </a:spcBef>
              <a:spcAft>
                <a:spcPct val="0"/>
              </a:spcAft>
              <a:defRPr/>
            </a:pPr>
            <a:fld id="{C18FF932-5A97-40B1-95EF-F1C17EC02C06}" type="slidenum">
              <a:rPr lang="fa-IR">
                <a:solidFill>
                  <a:srgbClr val="F0A22E">
                    <a:shade val="75000"/>
                  </a:srgbClr>
                </a:solidFill>
                <a:latin typeface="Arial" pitchFamily="34" charset="0"/>
                <a:cs typeface="Arial" pitchFamily="34" charset="0"/>
              </a:rPr>
              <a:pPr fontAlgn="base">
                <a:spcBef>
                  <a:spcPct val="0"/>
                </a:spcBef>
                <a:spcAft>
                  <a:spcPct val="0"/>
                </a:spcAft>
                <a:defRPr/>
              </a:pPr>
              <a:t>‹#›</a:t>
            </a:fld>
            <a:endParaRPr lang="en-US">
              <a:solidFill>
                <a:srgbClr val="F0A22E">
                  <a:shade val="75000"/>
                </a:srgbClr>
              </a:solidFill>
              <a:latin typeface="Arial" pitchFamily="34" charset="0"/>
              <a:cs typeface="Arial" pitchFamily="34" charset="0"/>
            </a:endParaRPr>
          </a:p>
        </p:txBody>
      </p:sp>
      <p:sp>
        <p:nvSpPr>
          <p:cNvPr id="10" name="نگهدارنده مکان عنوان 9"/>
          <p:cNvSpPr>
            <a:spLocks noGrp="1"/>
          </p:cNvSpPr>
          <p:nvPr>
            <p:ph type="title"/>
          </p:nvPr>
        </p:nvSpPr>
        <p:spPr>
          <a:xfrm>
            <a:off x="304800" y="457200"/>
            <a:ext cx="86868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fa-IR" smtClean="0"/>
              <a:t>برای ویرایش سبک عنوان اسلاید اصلی، کلیک نمایید</a:t>
            </a:r>
          </a:p>
        </p:txBody>
      </p:sp>
      <p:sp>
        <p:nvSpPr>
          <p:cNvPr id="9" name="متصل کننده مستقی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
        <p:nvSpPr>
          <p:cNvPr id="12" name="متصل کننده مستقی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563950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plit/>
  </p:transition>
  <p:timing>
    <p:tnLst>
      <p:par>
        <p:cTn id="1" dur="indefinite" restart="never" nodeType="tmRoot"/>
      </p:par>
    </p:tnLst>
  </p:timing>
  <p:txStyles>
    <p:titleStyle>
      <a:lvl1pPr algn="l" rtl="1"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1" eaLnBrk="0" fontAlgn="base" hangingPunct="0">
        <a:spcBef>
          <a:spcPct val="0"/>
        </a:spcBef>
        <a:spcAft>
          <a:spcPct val="0"/>
        </a:spcAft>
        <a:defRPr sz="3600">
          <a:solidFill>
            <a:schemeClr val="tx2"/>
          </a:solidFill>
          <a:latin typeface="Franklin Gothic Medium" pitchFamily="34" charset="0"/>
          <a:cs typeface="Tahoma" pitchFamily="34" charset="0"/>
        </a:defRPr>
      </a:lvl2pPr>
      <a:lvl3pPr algn="l" rtl="1" eaLnBrk="0" fontAlgn="base" hangingPunct="0">
        <a:spcBef>
          <a:spcPct val="0"/>
        </a:spcBef>
        <a:spcAft>
          <a:spcPct val="0"/>
        </a:spcAft>
        <a:defRPr sz="3600">
          <a:solidFill>
            <a:schemeClr val="tx2"/>
          </a:solidFill>
          <a:latin typeface="Franklin Gothic Medium" pitchFamily="34" charset="0"/>
          <a:cs typeface="Tahoma" pitchFamily="34" charset="0"/>
        </a:defRPr>
      </a:lvl3pPr>
      <a:lvl4pPr algn="l" rtl="1" eaLnBrk="0" fontAlgn="base" hangingPunct="0">
        <a:spcBef>
          <a:spcPct val="0"/>
        </a:spcBef>
        <a:spcAft>
          <a:spcPct val="0"/>
        </a:spcAft>
        <a:defRPr sz="3600">
          <a:solidFill>
            <a:schemeClr val="tx2"/>
          </a:solidFill>
          <a:latin typeface="Franklin Gothic Medium" pitchFamily="34" charset="0"/>
          <a:cs typeface="Tahoma" pitchFamily="34" charset="0"/>
        </a:defRPr>
      </a:lvl4pPr>
      <a:lvl5pPr algn="l" rtl="1" eaLnBrk="0" fontAlgn="base" hangingPunct="0">
        <a:spcBef>
          <a:spcPct val="0"/>
        </a:spcBef>
        <a:spcAft>
          <a:spcPct val="0"/>
        </a:spcAft>
        <a:defRPr sz="3600">
          <a:solidFill>
            <a:schemeClr val="tx2"/>
          </a:solidFill>
          <a:latin typeface="Franklin Gothic Medium" pitchFamily="34" charset="0"/>
          <a:cs typeface="Tahoma" pitchFamily="34" charset="0"/>
        </a:defRPr>
      </a:lvl5pPr>
      <a:lvl6pPr marL="457200" algn="l" rtl="1" fontAlgn="base">
        <a:spcBef>
          <a:spcPct val="0"/>
        </a:spcBef>
        <a:spcAft>
          <a:spcPct val="0"/>
        </a:spcAft>
        <a:defRPr sz="3600">
          <a:solidFill>
            <a:schemeClr val="tx2"/>
          </a:solidFill>
          <a:latin typeface="Franklin Gothic Medium" pitchFamily="34" charset="0"/>
          <a:cs typeface="Tahoma" pitchFamily="34" charset="0"/>
        </a:defRPr>
      </a:lvl6pPr>
      <a:lvl7pPr marL="914400" algn="l" rtl="1" fontAlgn="base">
        <a:spcBef>
          <a:spcPct val="0"/>
        </a:spcBef>
        <a:spcAft>
          <a:spcPct val="0"/>
        </a:spcAft>
        <a:defRPr sz="3600">
          <a:solidFill>
            <a:schemeClr val="tx2"/>
          </a:solidFill>
          <a:latin typeface="Franklin Gothic Medium" pitchFamily="34" charset="0"/>
          <a:cs typeface="Tahoma" pitchFamily="34" charset="0"/>
        </a:defRPr>
      </a:lvl7pPr>
      <a:lvl8pPr marL="1371600" algn="l" rtl="1" fontAlgn="base">
        <a:spcBef>
          <a:spcPct val="0"/>
        </a:spcBef>
        <a:spcAft>
          <a:spcPct val="0"/>
        </a:spcAft>
        <a:defRPr sz="3600">
          <a:solidFill>
            <a:schemeClr val="tx2"/>
          </a:solidFill>
          <a:latin typeface="Franklin Gothic Medium" pitchFamily="34" charset="0"/>
          <a:cs typeface="Tahoma" pitchFamily="34" charset="0"/>
        </a:defRPr>
      </a:lvl8pPr>
      <a:lvl9pPr marL="1828800" algn="l" rtl="1" fontAlgn="base">
        <a:spcBef>
          <a:spcPct val="0"/>
        </a:spcBef>
        <a:spcAft>
          <a:spcPct val="0"/>
        </a:spcAft>
        <a:defRPr sz="3600">
          <a:solidFill>
            <a:schemeClr val="tx2"/>
          </a:solidFill>
          <a:latin typeface="Franklin Gothic Medium" pitchFamily="34" charset="0"/>
          <a:cs typeface="Tahoma" pitchFamily="34" charset="0"/>
        </a:defRPr>
      </a:lvl9pPr>
    </p:titleStyle>
    <p:bodyStyle>
      <a:lvl1pPr marL="342900" indent="-342900" algn="r" rtl="1"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r" rtl="1"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r" rtl="1"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r" rtl="1"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r" rtl="1"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p:cNvSpPr/>
          <p:nvPr/>
        </p:nvSpPr>
        <p:spPr bwMode="auto">
          <a:xfrm>
            <a:off x="3203575" y="2928938"/>
            <a:ext cx="2736850" cy="1428750"/>
          </a:xfrm>
          <a:prstGeom prst="rect">
            <a:avLst/>
          </a:prstGeom>
          <a:ln>
            <a:solidFill>
              <a:schemeClr val="bg1"/>
            </a:solidFill>
          </a:ln>
          <a:effectLst>
            <a:outerShdw blurRad="635000" sx="80000" sy="80000" algn="ctr" rotWithShape="0">
              <a:srgbClr val="B4DE86"/>
            </a:outerShdw>
          </a:effectLst>
        </p:spPr>
        <p:txBody>
          <a:bodyPr spcFirstLastPara="1" wrap="none" rtlCol="1" fromWordArt="1" anchor="ctr">
            <a:prstTxWarp prst="textArchDown">
              <a:avLst>
                <a:gd name="adj" fmla="val 226447"/>
              </a:avLst>
            </a:prstTxWarp>
          </a:bodyPr>
          <a:lstStyle/>
          <a:p>
            <a:pPr algn="ctr">
              <a:defRPr/>
            </a:pPr>
            <a:endParaRPr lang="fa-IR" sz="3600" kern="10" dirty="0">
              <a:ln w="9525">
                <a:solidFill>
                  <a:srgbClr val="000000"/>
                </a:solidFill>
                <a:round/>
                <a:headEnd/>
                <a:tailEnd/>
              </a:ln>
              <a:solidFill>
                <a:srgbClr val="000000"/>
              </a:solidFill>
              <a:cs typeface="2  Mitra"/>
            </a:endParaRPr>
          </a:p>
        </p:txBody>
      </p:sp>
      <p:pic>
        <p:nvPicPr>
          <p:cNvPr id="16" name="Picture 17" descr="arton56-75x75"/>
          <p:cNvPicPr>
            <a:picLocks noChangeAspect="1" noChangeArrowheads="1" noCrop="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490394">
            <a:off x="5740400" y="887413"/>
            <a:ext cx="2844800" cy="1495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Picture 17" descr="arton56-75x75"/>
          <p:cNvPicPr>
            <a:picLocks noChangeAspect="1" noChangeArrowheads="1" noCrop="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616558" flipH="1">
            <a:off x="542925" y="841375"/>
            <a:ext cx="2882900" cy="1493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ounded Rectangle 8"/>
          <p:cNvSpPr/>
          <p:nvPr/>
        </p:nvSpPr>
        <p:spPr bwMode="auto">
          <a:xfrm>
            <a:off x="3432622" y="1357298"/>
            <a:ext cx="2293504" cy="3490051"/>
          </a:xfrm>
          <a:prstGeom prst="roundRect">
            <a:avLst>
              <a:gd name="adj" fmla="val 14184"/>
            </a:avLst>
          </a:prstGeom>
          <a:solidFill>
            <a:schemeClr val="tx1">
              <a:lumMod val="95000"/>
              <a:lumOff val="5000"/>
            </a:schemeClr>
          </a:solidFill>
          <a:ln w="9525" cap="flat" cmpd="sng" algn="ctr">
            <a:noFill/>
            <a:prstDash val="solid"/>
            <a:round/>
            <a:headEnd type="none" w="med" len="med"/>
            <a:tailEnd type="none" w="med" len="med"/>
          </a:ln>
          <a:effectLst>
            <a:outerShdw blurRad="107950" dist="12700" dir="5400000" algn="ctr">
              <a:srgbClr val="000000"/>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1" anchor="ctr"/>
          <a:lstStyle/>
          <a:p>
            <a:pPr algn="l">
              <a:defRPr/>
            </a:pPr>
            <a:endParaRPr lang="fa-IR">
              <a:solidFill>
                <a:prstClr val="black"/>
              </a:solidFill>
              <a:cs typeface="B Lotus" pitchFamily="2" charset="-78"/>
            </a:endParaRPr>
          </a:p>
        </p:txBody>
      </p:sp>
      <p:sp>
        <p:nvSpPr>
          <p:cNvPr id="10" name="Rectangle 9"/>
          <p:cNvSpPr/>
          <p:nvPr/>
        </p:nvSpPr>
        <p:spPr>
          <a:xfrm>
            <a:off x="3059833" y="1340768"/>
            <a:ext cx="2880319" cy="377026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l">
              <a:defRPr/>
            </a:pPr>
            <a:r>
              <a:rPr lang="en-US" sz="239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_MRT_Win2Farsi_1" pitchFamily="2" charset="0"/>
                <a:cs typeface="B Lotus" pitchFamily="2" charset="-78"/>
              </a:rPr>
              <a:t>&gt;</a:t>
            </a:r>
            <a:endParaRPr lang="fa-IR" sz="239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pic>
        <p:nvPicPr>
          <p:cNvPr id="18439" name="Picture 7" descr="49904030_bb3d324b8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03575" y="1052513"/>
            <a:ext cx="2736850" cy="3794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8440"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33388" y="2690813"/>
            <a:ext cx="2770187" cy="14747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8441" name="Subtitle 2"/>
          <p:cNvSpPr txBox="1">
            <a:spLocks/>
          </p:cNvSpPr>
          <p:nvPr/>
        </p:nvSpPr>
        <p:spPr bwMode="auto">
          <a:xfrm>
            <a:off x="179512" y="4957079"/>
            <a:ext cx="8567737" cy="16402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buFont typeface="Arial" pitchFamily="34" charset="0"/>
              <a:buNone/>
            </a:pPr>
            <a:endParaRPr lang="fa-IR" sz="3200" b="1" dirty="0" smtClean="0">
              <a:solidFill>
                <a:srgbClr val="00B050"/>
              </a:solidFill>
              <a:latin typeface="IranNastaliq" pitchFamily="18" charset="0"/>
              <a:cs typeface="IranNastaliq" pitchFamily="18" charset="0"/>
            </a:endParaRPr>
          </a:p>
          <a:p>
            <a:pPr algn="ctr" eaLnBrk="1" hangingPunct="1">
              <a:spcBef>
                <a:spcPct val="20000"/>
              </a:spcBef>
              <a:buFont typeface="Arial" pitchFamily="34" charset="0"/>
              <a:buNone/>
            </a:pPr>
            <a:r>
              <a:rPr lang="fa-IR" sz="3200" b="1" dirty="0" smtClean="0">
                <a:solidFill>
                  <a:srgbClr val="00B050"/>
                </a:solidFill>
                <a:latin typeface="IranNastaliq" pitchFamily="18" charset="0"/>
                <a:cs typeface="IranNastaliq" pitchFamily="18" charset="0"/>
              </a:rPr>
              <a:t>شبیه ترین حادثه  به معجزه انبیاء ، این حادثه  ی  پیروزی  انقلاب  بود. </a:t>
            </a:r>
            <a:r>
              <a:rPr lang="fa-IR" sz="2000" b="1" dirty="0" smtClean="0">
                <a:solidFill>
                  <a:srgbClr val="FF0000"/>
                </a:solidFill>
                <a:latin typeface="IranNastaliq" pitchFamily="18" charset="0"/>
                <a:cs typeface="IranNastaliq" pitchFamily="18" charset="0"/>
              </a:rPr>
              <a:t>امام خامنه ای</a:t>
            </a:r>
            <a:endParaRPr lang="fa-IR" sz="2000" b="1" dirty="0">
              <a:solidFill>
                <a:srgbClr val="FF0000"/>
              </a:solidFill>
              <a:latin typeface="IranNastaliq" pitchFamily="18" charset="0"/>
              <a:cs typeface="IranNastaliq" pitchFamily="18" charset="0"/>
            </a:endParaRPr>
          </a:p>
        </p:txBody>
      </p:sp>
    </p:spTree>
    <p:extLst>
      <p:ext uri="{BB962C8B-B14F-4D97-AF65-F5344CB8AC3E}">
        <p14:creationId xmlns="" xmlns:p14="http://schemas.microsoft.com/office/powerpoint/2010/main" val="2897282306"/>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17" presetClass="entr" presetSubtype="1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2000" fill="hold"/>
                                        <p:tgtEl>
                                          <p:spTgt spid="8"/>
                                        </p:tgtEl>
                                        <p:attrNameLst>
                                          <p:attrName>ppt_w</p:attrName>
                                        </p:attrNameLst>
                                      </p:cBhvr>
                                      <p:tavLst>
                                        <p:tav tm="0">
                                          <p:val>
                                            <p:fltVal val="0"/>
                                          </p:val>
                                        </p:tav>
                                        <p:tav tm="100000">
                                          <p:val>
                                            <p:strVal val="#ppt_w"/>
                                          </p:val>
                                        </p:tav>
                                      </p:tavLst>
                                    </p:anim>
                                    <p:anim calcmode="lin" valueType="num">
                                      <p:cBhvr>
                                        <p:cTn id="19" dur="2000" fill="hold"/>
                                        <p:tgtEl>
                                          <p:spTgt spid="8"/>
                                        </p:tgtEl>
                                        <p:attrNameLst>
                                          <p:attrName>ppt_h</p:attrName>
                                        </p:attrNameLst>
                                      </p:cBhvr>
                                      <p:tavLst>
                                        <p:tav tm="0">
                                          <p:val>
                                            <p:strVal val="#ppt_h"/>
                                          </p:val>
                                        </p:tav>
                                        <p:tav tm="100000">
                                          <p:val>
                                            <p:strVal val="#ppt_h"/>
                                          </p:val>
                                        </p:tav>
                                      </p:tavLst>
                                    </p:anim>
                                  </p:childTnLst>
                                </p:cTn>
                              </p:par>
                            </p:childTnLst>
                          </p:cTn>
                        </p:par>
                        <p:par>
                          <p:cTn id="20" fill="hold" nodeType="afterGroup">
                            <p:stCondLst>
                              <p:cond delay="3000"/>
                            </p:stCondLst>
                            <p:childTnLst>
                              <p:par>
                                <p:cTn id="21" presetID="12" presetClass="entr" presetSubtype="8"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slide(fromLeft)">
                                      <p:cBhvr>
                                        <p:cTn id="23" dur="2000"/>
                                        <p:tgtEl>
                                          <p:spTgt spid="16"/>
                                        </p:tgtEl>
                                      </p:cBhvr>
                                    </p:animEffect>
                                  </p:childTnLst>
                                </p:cTn>
                              </p:par>
                              <p:par>
                                <p:cTn id="24" presetID="12" presetClass="entr" presetSubtype="2"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slide(fromRight)">
                                      <p:cBhvr>
                                        <p:cTn id="2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739552"/>
          </a:xfrm>
        </p:spPr>
        <p:txBody>
          <a:bodyPr>
            <a:normAutofit/>
          </a:bodyPr>
          <a:lstStyle/>
          <a:p>
            <a:pPr algn="r"/>
            <a:r>
              <a:rPr lang="fa-IR" sz="3200" b="1" dirty="0" smtClean="0"/>
              <a:t>و</a:t>
            </a:r>
            <a:r>
              <a:rPr lang="ar-SA" sz="3200" b="1" dirty="0" smtClean="0"/>
              <a:t>- </a:t>
            </a:r>
            <a:r>
              <a:rPr lang="ar-SA" sz="3200" b="1" dirty="0"/>
              <a:t>دستاوردهای خارجی </a:t>
            </a:r>
            <a:r>
              <a:rPr lang="fa-IR" sz="3200" b="1" dirty="0"/>
              <a:t>-1</a:t>
            </a:r>
          </a:p>
        </p:txBody>
      </p:sp>
      <p:sp>
        <p:nvSpPr>
          <p:cNvPr id="3" name="Content Placeholder 2"/>
          <p:cNvSpPr>
            <a:spLocks noGrp="1"/>
          </p:cNvSpPr>
          <p:nvPr>
            <p:ph idx="1"/>
          </p:nvPr>
        </p:nvSpPr>
        <p:spPr>
          <a:xfrm>
            <a:off x="-857" y="1196752"/>
            <a:ext cx="8991600" cy="5661248"/>
          </a:xfrm>
        </p:spPr>
        <p:txBody>
          <a:bodyPr/>
          <a:lstStyle/>
          <a:p>
            <a:pPr marL="0" indent="0">
              <a:lnSpc>
                <a:spcPct val="150000"/>
              </a:lnSpc>
              <a:buNone/>
            </a:pPr>
            <a:r>
              <a:rPr lang="ar-SA" sz="2400" b="1" dirty="0" smtClean="0">
                <a:solidFill>
                  <a:schemeClr val="tx1"/>
                </a:solidFill>
                <a:latin typeface="Times New Roman"/>
                <a:ea typeface="Times New Roman"/>
                <a:cs typeface="B Zar"/>
              </a:rPr>
              <a:t>1- خروج ایران از سلطه ابرقدرت‌ها و استکبار جهانی</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2- تحقیر قدرت‌های پوشالی به ویژه امریکا و شکست نظام دو قطبی</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3- شکست سیاست‌های امریکا با رهایی ایران از ژاندارمی منطقه</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4- اثبات توانایی قدرت اسلام و شیعه در اداره جامعه</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5- بیداری ملت‌های ستمدیده جهان و احیای جنبش‌های ضد استکباری</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6- ارائه الگوی حکومتی مردم سالاری دینی و نفی ایدئولوژی‌های سوسیالیستی و لیبرالیستی</a:t>
            </a:r>
            <a:endParaRPr lang="en-US" sz="24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7- احیای قدرت جهان اسلام و تلاش برای همگرایی در بین کشورهای اسلامی</a:t>
            </a:r>
            <a:endParaRPr lang="fa-IR" sz="2400" b="1" dirty="0" smtClean="0">
              <a:solidFill>
                <a:schemeClr val="tx1"/>
              </a:solidFill>
              <a:latin typeface="Times New Roman"/>
              <a:ea typeface="Times New Roman"/>
              <a:cs typeface="B Zar"/>
            </a:endParaRPr>
          </a:p>
          <a:p>
            <a:pPr marL="0" indent="0">
              <a:lnSpc>
                <a:spcPct val="150000"/>
              </a:lnSpc>
              <a:buNone/>
            </a:pPr>
            <a:r>
              <a:rPr lang="fa-IR" sz="2400" b="1" dirty="0" smtClean="0">
                <a:solidFill>
                  <a:schemeClr val="tx1"/>
                </a:solidFill>
                <a:latin typeface="Times New Roman"/>
                <a:ea typeface="Times New Roman"/>
                <a:cs typeface="B Zar"/>
              </a:rPr>
              <a:t>8- احیاء هویت شیعه</a:t>
            </a:r>
            <a:endParaRPr lang="en-US" sz="2400" b="1" dirty="0" smtClean="0">
              <a:solidFill>
                <a:schemeClr val="tx1"/>
              </a:solidFill>
              <a:latin typeface="Times New Roman"/>
              <a:ea typeface="Times New Roman"/>
              <a:cs typeface="B Zar"/>
            </a:endParaRPr>
          </a:p>
          <a:p>
            <a:endParaRPr lang="en-US" dirty="0"/>
          </a:p>
        </p:txBody>
      </p:sp>
    </p:spTree>
    <p:extLst>
      <p:ext uri="{BB962C8B-B14F-4D97-AF65-F5344CB8AC3E}">
        <p14:creationId xmlns="" xmlns:p14="http://schemas.microsoft.com/office/powerpoint/2010/main" val="1704208809"/>
      </p:ext>
    </p:extLst>
  </p:cSld>
  <p:clrMapOvr>
    <a:masterClrMapping/>
  </p:clrMapOvr>
  <p:transition spd="slow">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838200"/>
          </a:xfrm>
        </p:spPr>
        <p:txBody>
          <a:bodyPr/>
          <a:lstStyle/>
          <a:p>
            <a:pPr algn="r"/>
            <a:r>
              <a:rPr lang="fa-IR" b="1" dirty="0" smtClean="0">
                <a:solidFill>
                  <a:srgbClr val="4E3B30"/>
                </a:solidFill>
              </a:rPr>
              <a:t>ز</a:t>
            </a:r>
            <a:r>
              <a:rPr lang="ar-SA" b="1" dirty="0" smtClean="0">
                <a:solidFill>
                  <a:srgbClr val="4E3B30"/>
                </a:solidFill>
              </a:rPr>
              <a:t>- </a:t>
            </a:r>
            <a:r>
              <a:rPr lang="ar-SA" b="1" dirty="0">
                <a:solidFill>
                  <a:srgbClr val="4E3B30"/>
                </a:solidFill>
              </a:rPr>
              <a:t>دستاوردهای خارجی </a:t>
            </a:r>
            <a:r>
              <a:rPr lang="fa-IR" b="1" dirty="0">
                <a:solidFill>
                  <a:srgbClr val="4E3B30"/>
                </a:solidFill>
              </a:rPr>
              <a:t>-2</a:t>
            </a:r>
          </a:p>
        </p:txBody>
      </p:sp>
      <p:sp>
        <p:nvSpPr>
          <p:cNvPr id="3" name="Content Placeholder 2"/>
          <p:cNvSpPr>
            <a:spLocks noGrp="1"/>
          </p:cNvSpPr>
          <p:nvPr>
            <p:ph idx="1"/>
          </p:nvPr>
        </p:nvSpPr>
        <p:spPr>
          <a:xfrm>
            <a:off x="0" y="1196752"/>
            <a:ext cx="9108504" cy="5472608"/>
          </a:xfrm>
        </p:spPr>
        <p:txBody>
          <a:bodyPr/>
          <a:lstStyle/>
          <a:p>
            <a:pPr marL="0" lvl="0" indent="0">
              <a:lnSpc>
                <a:spcPct val="150000"/>
              </a:lnSpc>
              <a:buNone/>
            </a:pPr>
            <a:r>
              <a:rPr lang="fa-IR" sz="2400" b="1" dirty="0">
                <a:solidFill>
                  <a:schemeClr val="tx1"/>
                </a:solidFill>
                <a:latin typeface="Times New Roman"/>
                <a:ea typeface="Times New Roman"/>
                <a:cs typeface="B Zar"/>
              </a:rPr>
              <a:t>9</a:t>
            </a:r>
            <a:r>
              <a:rPr lang="ar-SA" sz="2400" b="1" dirty="0">
                <a:solidFill>
                  <a:schemeClr val="tx1"/>
                </a:solidFill>
                <a:latin typeface="Times New Roman"/>
                <a:ea typeface="Times New Roman"/>
                <a:cs typeface="B Zar"/>
              </a:rPr>
              <a:t>- خروج ایران از کشورهای حامی صهیونیزم و اشغالگران قدس</a:t>
            </a:r>
            <a:endParaRPr lang="en-US" sz="2400" b="1" dirty="0">
              <a:solidFill>
                <a:schemeClr val="tx1"/>
              </a:solidFill>
              <a:latin typeface="Times New Roman"/>
              <a:ea typeface="Times New Roman"/>
              <a:cs typeface="B Zar"/>
            </a:endParaRPr>
          </a:p>
          <a:p>
            <a:pPr marL="0" indent="0">
              <a:lnSpc>
                <a:spcPct val="150000"/>
              </a:lnSpc>
              <a:buNone/>
            </a:pPr>
            <a:r>
              <a:rPr lang="fa-IR" sz="2400" b="1" dirty="0">
                <a:solidFill>
                  <a:schemeClr val="tx1"/>
                </a:solidFill>
                <a:latin typeface="Times New Roman"/>
                <a:ea typeface="Times New Roman"/>
                <a:cs typeface="B Zar"/>
              </a:rPr>
              <a:t>10</a:t>
            </a:r>
            <a:r>
              <a:rPr lang="ar-SA" sz="2400" b="1" dirty="0">
                <a:solidFill>
                  <a:schemeClr val="tx1"/>
                </a:solidFill>
                <a:latin typeface="Times New Roman"/>
                <a:ea typeface="Times New Roman"/>
                <a:cs typeface="B Zar"/>
              </a:rPr>
              <a:t>- بیداری ملت‌های منطقه علیه سیاست‌های استکباری و مزدوران آنها</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a:t>
            </a:r>
            <a:r>
              <a:rPr lang="fa-IR" sz="2400" b="1" dirty="0">
                <a:solidFill>
                  <a:schemeClr val="tx1"/>
                </a:solidFill>
                <a:latin typeface="Times New Roman"/>
                <a:ea typeface="Times New Roman"/>
                <a:cs typeface="B Zar"/>
              </a:rPr>
              <a:t>1</a:t>
            </a:r>
            <a:r>
              <a:rPr lang="ar-SA" sz="2400" b="1" dirty="0">
                <a:solidFill>
                  <a:schemeClr val="tx1"/>
                </a:solidFill>
                <a:latin typeface="Times New Roman"/>
                <a:ea typeface="Times New Roman"/>
                <a:cs typeface="B Zar"/>
              </a:rPr>
              <a:t>- جهانی‌سازی مبارزه با رژیم اشغالگر قدس</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a:t>
            </a:r>
            <a:r>
              <a:rPr lang="fa-IR" sz="2400" b="1" dirty="0">
                <a:solidFill>
                  <a:schemeClr val="tx1"/>
                </a:solidFill>
                <a:latin typeface="Times New Roman"/>
                <a:ea typeface="Times New Roman"/>
                <a:cs typeface="B Zar"/>
              </a:rPr>
              <a:t>2</a:t>
            </a:r>
            <a:r>
              <a:rPr lang="ar-SA" sz="2400" b="1" dirty="0">
                <a:solidFill>
                  <a:schemeClr val="tx1"/>
                </a:solidFill>
                <a:latin typeface="Times New Roman"/>
                <a:ea typeface="Times New Roman"/>
                <a:cs typeface="B Zar"/>
              </a:rPr>
              <a:t>- افشاگری علیه سیاست‌های اختلاف افکنانه میان شیعه و سنی و تلاش برای وحدت آن دو</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a:t>
            </a:r>
            <a:r>
              <a:rPr lang="fa-IR" sz="2400" b="1" dirty="0">
                <a:solidFill>
                  <a:schemeClr val="tx1"/>
                </a:solidFill>
                <a:latin typeface="Times New Roman"/>
                <a:ea typeface="Times New Roman"/>
                <a:cs typeface="B Zar"/>
              </a:rPr>
              <a:t>3</a:t>
            </a:r>
            <a:r>
              <a:rPr lang="ar-SA" sz="2400" b="1" dirty="0">
                <a:solidFill>
                  <a:schemeClr val="tx1"/>
                </a:solidFill>
                <a:latin typeface="Times New Roman"/>
                <a:ea typeface="Times New Roman"/>
                <a:cs typeface="B Zar"/>
              </a:rPr>
              <a:t>- احیای جنبش‌های اسلامی و حرکت‌های مردمی علیه سلطه جویی غرب</a:t>
            </a:r>
            <a:endParaRPr lang="en-US" sz="2400" b="1" dirty="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1</a:t>
            </a:r>
            <a:r>
              <a:rPr lang="fa-IR" sz="2400" b="1" dirty="0" smtClean="0">
                <a:solidFill>
                  <a:schemeClr val="tx1"/>
                </a:solidFill>
                <a:latin typeface="Times New Roman"/>
                <a:ea typeface="Times New Roman"/>
                <a:cs typeface="B Zar"/>
              </a:rPr>
              <a:t>4</a:t>
            </a:r>
            <a:r>
              <a:rPr lang="ar-SA" sz="2400" b="1" dirty="0" smtClean="0">
                <a:solidFill>
                  <a:schemeClr val="tx1"/>
                </a:solidFill>
                <a:latin typeface="Times New Roman"/>
                <a:ea typeface="Times New Roman"/>
                <a:cs typeface="B Zar"/>
              </a:rPr>
              <a:t>- </a:t>
            </a:r>
            <a:r>
              <a:rPr lang="ar-SA" sz="2200" b="1" dirty="0">
                <a:solidFill>
                  <a:schemeClr val="tx1"/>
                </a:solidFill>
                <a:latin typeface="Times New Roman"/>
                <a:ea typeface="Times New Roman"/>
                <a:cs typeface="B Zar"/>
              </a:rPr>
              <a:t>تبد</a:t>
            </a:r>
            <a:r>
              <a:rPr lang="ar-SA" sz="2200" b="1" dirty="0" smtClean="0">
                <a:solidFill>
                  <a:schemeClr val="tx1"/>
                </a:solidFill>
                <a:latin typeface="Times New Roman"/>
                <a:ea typeface="Times New Roman"/>
                <a:cs typeface="B Zar"/>
              </a:rPr>
              <a:t>یل به قدرت م</a:t>
            </a:r>
            <a:r>
              <a:rPr lang="ar-SA" sz="2200" b="1" dirty="0">
                <a:solidFill>
                  <a:schemeClr val="tx1"/>
                </a:solidFill>
                <a:latin typeface="Times New Roman"/>
                <a:ea typeface="Times New Roman"/>
                <a:cs typeface="B Zar"/>
              </a:rPr>
              <a:t>نطقه‌ای</a:t>
            </a:r>
            <a:r>
              <a:rPr lang="ar-SA" sz="2200" b="1" dirty="0" smtClean="0">
                <a:solidFill>
                  <a:schemeClr val="tx1"/>
                </a:solidFill>
                <a:latin typeface="Times New Roman"/>
                <a:ea typeface="Times New Roman"/>
                <a:cs typeface="B Zar"/>
              </a:rPr>
              <a:t> موثر بجای جایگزینی در معادلات منطقه‌ای قدرتهای جهانی</a:t>
            </a:r>
            <a:endParaRPr lang="en-US" sz="2200" b="1" dirty="0" smtClean="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1</a:t>
            </a:r>
            <a:r>
              <a:rPr lang="fa-IR" sz="2400" b="1" dirty="0" smtClean="0">
                <a:solidFill>
                  <a:schemeClr val="tx1"/>
                </a:solidFill>
                <a:latin typeface="Times New Roman"/>
                <a:ea typeface="Times New Roman"/>
                <a:cs typeface="B Zar"/>
              </a:rPr>
              <a:t>5</a:t>
            </a:r>
            <a:r>
              <a:rPr lang="ar-SA" sz="2400" b="1" dirty="0" smtClean="0">
                <a:solidFill>
                  <a:schemeClr val="tx1"/>
                </a:solidFill>
                <a:latin typeface="Times New Roman"/>
                <a:ea typeface="Times New Roman"/>
                <a:cs typeface="B Zar"/>
              </a:rPr>
              <a:t>- محو ذهنیت شکست ناپذیری رژیم صهیونیستی</a:t>
            </a:r>
            <a:endParaRPr lang="en-US" sz="2400" b="1" dirty="0" smtClean="0">
              <a:solidFill>
                <a:schemeClr val="tx1"/>
              </a:solidFill>
              <a:latin typeface="Times New Roman"/>
              <a:ea typeface="Times New Roman"/>
              <a:cs typeface="B Zar"/>
            </a:endParaRPr>
          </a:p>
          <a:p>
            <a:pPr marL="0" indent="0">
              <a:buNone/>
            </a:pPr>
            <a:endParaRPr lang="fa-IR" dirty="0"/>
          </a:p>
        </p:txBody>
      </p:sp>
    </p:spTree>
    <p:extLst>
      <p:ext uri="{BB962C8B-B14F-4D97-AF65-F5344CB8AC3E}">
        <p14:creationId xmlns="" xmlns:p14="http://schemas.microsoft.com/office/powerpoint/2010/main" val="1394000142"/>
      </p:ext>
    </p:extLst>
  </p:cSld>
  <p:clrMapOvr>
    <a:masterClrMapping/>
  </p:clrMapOvr>
  <p:transition spd="slow">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838200"/>
          </a:xfrm>
        </p:spPr>
        <p:txBody>
          <a:bodyPr>
            <a:noAutofit/>
          </a:bodyPr>
          <a:lstStyle/>
          <a:p>
            <a:pPr algn="r"/>
            <a:r>
              <a:rPr lang="fa-IR" sz="3200" b="1" dirty="0" smtClean="0">
                <a:effectLst/>
              </a:rPr>
              <a:t>فرصت‎هاي پيش روي انقلاب-1</a:t>
            </a:r>
            <a:r>
              <a:rPr lang="en-US" sz="3200" b="1" dirty="0" smtClean="0">
                <a:effectLst/>
              </a:rPr>
              <a:t/>
            </a:r>
            <a:br>
              <a:rPr lang="en-US" sz="3200" b="1" dirty="0" smtClean="0">
                <a:effectLst/>
              </a:rPr>
            </a:br>
            <a:endParaRPr lang="fa-IR" sz="3200" b="1" dirty="0"/>
          </a:p>
        </p:txBody>
      </p:sp>
      <p:sp>
        <p:nvSpPr>
          <p:cNvPr id="3" name="Content Placeholder 2"/>
          <p:cNvSpPr>
            <a:spLocks noGrp="1"/>
          </p:cNvSpPr>
          <p:nvPr>
            <p:ph idx="1"/>
          </p:nvPr>
        </p:nvSpPr>
        <p:spPr>
          <a:xfrm>
            <a:off x="-36512" y="1340768"/>
            <a:ext cx="8847584" cy="5256584"/>
          </a:xfrm>
        </p:spPr>
        <p:txBody>
          <a:bodyPr/>
          <a:lstStyle/>
          <a:p>
            <a:pPr marL="0" indent="0">
              <a:lnSpc>
                <a:spcPct val="150000"/>
              </a:lnSpc>
              <a:buNone/>
            </a:pPr>
            <a:r>
              <a:rPr lang="ar-SA" sz="2400" b="1" dirty="0">
                <a:solidFill>
                  <a:schemeClr val="tx1"/>
                </a:solidFill>
                <a:latin typeface="Times New Roman"/>
                <a:ea typeface="Times New Roman"/>
                <a:cs typeface="B Zar"/>
              </a:rPr>
              <a:t>1- مردمی بودن و حمايت مردم از نظام و انقلاب و حاكميت</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2- پيشرفت‌های ايرانيان در تمامي عرصه‌هاي علمي، فناوري، نظامي و اقتصادي</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3- افول هژمونی آمریکا در منطقه و جهان در پي شكست راهبردهاي آمريكا در منطقه و گسترش تنفر مردم</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4- آینده جمعیت و جایگاه مسلمانان در جهان</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5- بحران‌های اقتصادی جهانی و افزايش قيمت و تقاضای جهانی انرژي</a:t>
            </a:r>
            <a:endParaRPr lang="en-US"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6- ناکارآمدی سازمان‎های بین المللی </a:t>
            </a:r>
            <a:endParaRPr lang="en-US" sz="2400" b="1" dirty="0">
              <a:solidFill>
                <a:schemeClr val="tx1"/>
              </a:solidFill>
              <a:latin typeface="Times New Roman"/>
              <a:ea typeface="Times New Roman"/>
              <a:cs typeface="B Zar"/>
            </a:endParaRPr>
          </a:p>
          <a:p>
            <a:endParaRPr lang="fa-IR" dirty="0"/>
          </a:p>
        </p:txBody>
      </p:sp>
    </p:spTree>
    <p:extLst>
      <p:ext uri="{BB962C8B-B14F-4D97-AF65-F5344CB8AC3E}">
        <p14:creationId xmlns="" xmlns:p14="http://schemas.microsoft.com/office/powerpoint/2010/main" val="2005180511"/>
      </p:ext>
    </p:extLst>
  </p:cSld>
  <p:clrMapOvr>
    <a:overrideClrMapping bg1="lt1" tx1="dk1" bg2="lt2" tx2="dk2" accent1="accent1" accent2="accent2" accent3="accent3" accent4="accent4" accent5="accent5" accent6="accent6" hlink="hlink" folHlink="folHlink"/>
  </p:clrMapOvr>
  <p:transition spd="slow">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838200"/>
          </a:xfrm>
        </p:spPr>
        <p:txBody>
          <a:bodyPr/>
          <a:lstStyle/>
          <a:p>
            <a:pPr algn="r"/>
            <a:r>
              <a:rPr lang="fa-IR" sz="3200" b="1" dirty="0">
                <a:solidFill>
                  <a:srgbClr val="4E3B30"/>
                </a:solidFill>
                <a:effectLst/>
              </a:rPr>
              <a:t>فرصت‎هاي پيش روي </a:t>
            </a:r>
            <a:r>
              <a:rPr lang="fa-IR" sz="3200" b="1" dirty="0" smtClean="0">
                <a:solidFill>
                  <a:srgbClr val="4E3B30"/>
                </a:solidFill>
                <a:effectLst/>
              </a:rPr>
              <a:t>انقلاب-2</a:t>
            </a:r>
            <a:endParaRPr lang="fa-IR" dirty="0"/>
          </a:p>
        </p:txBody>
      </p:sp>
      <p:sp>
        <p:nvSpPr>
          <p:cNvPr id="3" name="Content Placeholder 2"/>
          <p:cNvSpPr>
            <a:spLocks noGrp="1"/>
          </p:cNvSpPr>
          <p:nvPr>
            <p:ph idx="1"/>
          </p:nvPr>
        </p:nvSpPr>
        <p:spPr>
          <a:xfrm>
            <a:off x="179512" y="1554163"/>
            <a:ext cx="8812088" cy="4525962"/>
          </a:xfrm>
        </p:spPr>
        <p:txBody>
          <a:bodyPr/>
          <a:lstStyle/>
          <a:p>
            <a:pPr indent="0" algn="just">
              <a:lnSpc>
                <a:spcPct val="150000"/>
              </a:lnSpc>
              <a:spcAft>
                <a:spcPts val="0"/>
              </a:spcAft>
              <a:buNone/>
            </a:pPr>
            <a:r>
              <a:rPr lang="ar-SA" sz="2400" b="1" dirty="0">
                <a:solidFill>
                  <a:schemeClr val="tx1"/>
                </a:solidFill>
                <a:latin typeface="Times New Roman"/>
                <a:ea typeface="Times New Roman"/>
                <a:cs typeface="B Zar"/>
              </a:rPr>
              <a:t>7- پتانسیل‌های قدرت نرم جمهوری اسلامی ایران</a:t>
            </a:r>
            <a:endParaRPr lang="en-US" sz="2400" b="1" dirty="0">
              <a:solidFill>
                <a:schemeClr val="tx1"/>
              </a:solidFill>
              <a:latin typeface="Times New Roman"/>
              <a:ea typeface="Times New Roman"/>
              <a:cs typeface="B Zar"/>
            </a:endParaRPr>
          </a:p>
          <a:p>
            <a:pPr indent="0" algn="just">
              <a:lnSpc>
                <a:spcPct val="150000"/>
              </a:lnSpc>
              <a:spcAft>
                <a:spcPts val="0"/>
              </a:spcAft>
              <a:buNone/>
            </a:pPr>
            <a:r>
              <a:rPr lang="ar-SA" sz="2400" b="1" dirty="0">
                <a:solidFill>
                  <a:schemeClr val="tx1"/>
                </a:solidFill>
                <a:latin typeface="Times New Roman"/>
                <a:ea typeface="Times New Roman"/>
                <a:cs typeface="B Zar"/>
              </a:rPr>
              <a:t>8- بیداری اسلامی در کشورهای منطقه خاور میانه</a:t>
            </a:r>
            <a:endParaRPr lang="en-US" sz="2400" b="1" dirty="0">
              <a:solidFill>
                <a:schemeClr val="tx1"/>
              </a:solidFill>
              <a:latin typeface="Times New Roman"/>
              <a:ea typeface="Times New Roman"/>
              <a:cs typeface="B Zar"/>
            </a:endParaRPr>
          </a:p>
          <a:p>
            <a:pPr indent="0" algn="just">
              <a:lnSpc>
                <a:spcPct val="150000"/>
              </a:lnSpc>
              <a:spcAft>
                <a:spcPts val="0"/>
              </a:spcAft>
              <a:buNone/>
            </a:pPr>
            <a:r>
              <a:rPr lang="ar-SA" sz="2400" b="1" dirty="0">
                <a:solidFill>
                  <a:schemeClr val="tx1"/>
                </a:solidFill>
                <a:latin typeface="Times New Roman"/>
                <a:ea typeface="Times New Roman"/>
                <a:cs typeface="B Zar"/>
              </a:rPr>
              <a:t>9- ضعف و چالش در اركان رژيم صهيونيستي</a:t>
            </a:r>
            <a:endParaRPr lang="en-US" sz="2400" b="1" dirty="0">
              <a:solidFill>
                <a:schemeClr val="tx1"/>
              </a:solidFill>
              <a:latin typeface="Times New Roman"/>
              <a:ea typeface="Times New Roman"/>
              <a:cs typeface="B Zar"/>
            </a:endParaRPr>
          </a:p>
          <a:p>
            <a:pPr indent="0" algn="just">
              <a:lnSpc>
                <a:spcPct val="150000"/>
              </a:lnSpc>
              <a:spcAft>
                <a:spcPts val="0"/>
              </a:spcAft>
              <a:buNone/>
            </a:pPr>
            <a:r>
              <a:rPr lang="ar-SA" sz="2400" b="1" dirty="0">
                <a:solidFill>
                  <a:schemeClr val="tx1"/>
                </a:solidFill>
                <a:latin typeface="Times New Roman"/>
                <a:ea typeface="Times New Roman"/>
                <a:cs typeface="B Zar"/>
              </a:rPr>
              <a:t>10- ارتقاء وجهه و جايگاه عزتمند بين‌المللي جمهوري اسلامي ايران</a:t>
            </a:r>
            <a:endParaRPr lang="en-US" sz="2400" b="1" dirty="0">
              <a:solidFill>
                <a:schemeClr val="tx1"/>
              </a:solidFill>
              <a:latin typeface="Times New Roman"/>
              <a:ea typeface="Times New Roman"/>
              <a:cs typeface="B Zar"/>
            </a:endParaRPr>
          </a:p>
          <a:p>
            <a:pPr indent="0" algn="just">
              <a:lnSpc>
                <a:spcPct val="150000"/>
              </a:lnSpc>
              <a:spcAft>
                <a:spcPts val="0"/>
              </a:spcAft>
              <a:buNone/>
            </a:pPr>
            <a:r>
              <a:rPr lang="ar-SA" sz="2400" b="1" dirty="0">
                <a:solidFill>
                  <a:schemeClr val="tx1"/>
                </a:solidFill>
                <a:latin typeface="Times New Roman"/>
                <a:ea typeface="Times New Roman"/>
                <a:cs typeface="B Zar"/>
              </a:rPr>
              <a:t>11- توان ضربه متقابل و قدرت بازدارندگي در مواجهه با انواع تهديدات </a:t>
            </a:r>
            <a:endParaRPr lang="en-US" sz="2400" b="1" dirty="0">
              <a:solidFill>
                <a:schemeClr val="tx1"/>
              </a:solidFill>
              <a:latin typeface="Times New Roman"/>
              <a:ea typeface="Times New Roman"/>
              <a:cs typeface="B Zar"/>
            </a:endParaRPr>
          </a:p>
          <a:p>
            <a:endParaRPr lang="fa-IR" dirty="0"/>
          </a:p>
        </p:txBody>
      </p:sp>
    </p:spTree>
    <p:extLst>
      <p:ext uri="{BB962C8B-B14F-4D97-AF65-F5344CB8AC3E}">
        <p14:creationId xmlns="" xmlns:p14="http://schemas.microsoft.com/office/powerpoint/2010/main" val="1903830372"/>
      </p:ext>
    </p:extLst>
  </p:cSld>
  <p:clrMapOvr>
    <a:overrideClrMapping bg1="lt1" tx1="dk1" bg2="lt2" tx2="dk2" accent1="accent1" accent2="accent2" accent3="accent3" accent4="accent4" accent5="accent5" accent6="accent6" hlink="hlink" folHlink="folHlink"/>
  </p:clrMapOvr>
  <p:transition spd="slow">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838200"/>
          </a:xfrm>
        </p:spPr>
        <p:txBody>
          <a:bodyPr>
            <a:normAutofit/>
          </a:bodyPr>
          <a:lstStyle/>
          <a:p>
            <a:pPr algn="r"/>
            <a:r>
              <a:rPr lang="fa-IR" sz="2800" b="1" dirty="0">
                <a:effectLst/>
              </a:rPr>
              <a:t>تهدیدها و چالش‎هاي پيش روي </a:t>
            </a:r>
            <a:r>
              <a:rPr lang="fa-IR" sz="2800" b="1" dirty="0" smtClean="0">
                <a:effectLst/>
              </a:rPr>
              <a:t>انقلاب-1</a:t>
            </a:r>
            <a:endParaRPr lang="fa-IR" sz="2800" dirty="0"/>
          </a:p>
        </p:txBody>
      </p:sp>
      <p:sp>
        <p:nvSpPr>
          <p:cNvPr id="3" name="Content Placeholder 2"/>
          <p:cNvSpPr>
            <a:spLocks noGrp="1"/>
          </p:cNvSpPr>
          <p:nvPr>
            <p:ph idx="1"/>
          </p:nvPr>
        </p:nvSpPr>
        <p:spPr>
          <a:xfrm>
            <a:off x="683568" y="1124744"/>
            <a:ext cx="7750696" cy="5475237"/>
          </a:xfrm>
        </p:spPr>
        <p:txBody>
          <a:bodyPr/>
          <a:lstStyle/>
          <a:p>
            <a:pPr marL="0" indent="0">
              <a:lnSpc>
                <a:spcPct val="150000"/>
              </a:lnSpc>
              <a:buNone/>
            </a:pPr>
            <a:r>
              <a:rPr lang="ar-SA" sz="2400" b="1" dirty="0">
                <a:solidFill>
                  <a:schemeClr val="tx1"/>
                </a:solidFill>
                <a:latin typeface="Times New Roman"/>
                <a:ea typeface="Times New Roman"/>
                <a:cs typeface="B Zar"/>
              </a:rPr>
              <a:t>1- تشکیک در اصل ولایت مطلقه فقیه و تضعيف جایگاه رهبري</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2- تضعيف انديشه و روحيه انقلابي</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3- بي تفاوتي مردم نسبت به سرنوشت اجتماعي خويش</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4- وجود روحانیت متحجر و مقدس‌نما و روحانی‌نمایان</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5- ابتذال فرهنگي</a:t>
            </a:r>
            <a:endParaRPr lang="fa-IR" sz="2400" b="1" dirty="0">
              <a:solidFill>
                <a:schemeClr val="tx1"/>
              </a:solidFill>
              <a:latin typeface="Times New Roman"/>
              <a:ea typeface="Times New Roman"/>
              <a:cs typeface="B Zar"/>
            </a:endParaRPr>
          </a:p>
          <a:p>
            <a:pPr marL="0" indent="0">
              <a:lnSpc>
                <a:spcPct val="150000"/>
              </a:lnSpc>
              <a:buNone/>
            </a:pPr>
            <a:r>
              <a:rPr lang="ar-SA" sz="2400" b="1" dirty="0" smtClean="0">
                <a:solidFill>
                  <a:schemeClr val="tx1"/>
                </a:solidFill>
                <a:latin typeface="Times New Roman"/>
                <a:ea typeface="Times New Roman"/>
                <a:cs typeface="B Zar"/>
              </a:rPr>
              <a:t>6- </a:t>
            </a:r>
            <a:r>
              <a:rPr lang="ar-SA" sz="2400" b="1" dirty="0">
                <a:solidFill>
                  <a:schemeClr val="tx1"/>
                </a:solidFill>
                <a:latin typeface="Times New Roman"/>
                <a:ea typeface="Times New Roman"/>
                <a:cs typeface="B Zar"/>
              </a:rPr>
              <a:t>ترويج ملي گرايي در برابر اسلام خواهي</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7- ترويج قوميت‌گرايي</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8- رخنه فرصت طلبان و افراد غير صالح در مراكز قدرت</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9- ترکيب جمعيتي جوان</a:t>
            </a:r>
            <a:endParaRPr lang="fa-IR" sz="2400" b="1" dirty="0">
              <a:solidFill>
                <a:schemeClr val="tx1"/>
              </a:solidFill>
              <a:latin typeface="Times New Roman"/>
              <a:ea typeface="Times New Roman"/>
              <a:cs typeface="B Zar"/>
            </a:endParaRPr>
          </a:p>
        </p:txBody>
      </p:sp>
    </p:spTree>
    <p:extLst>
      <p:ext uri="{BB962C8B-B14F-4D97-AF65-F5344CB8AC3E}">
        <p14:creationId xmlns="" xmlns:p14="http://schemas.microsoft.com/office/powerpoint/2010/main" val="1459775218"/>
      </p:ext>
    </p:extLst>
  </p:cSld>
  <p:clrMapOvr>
    <a:masterClrMapping/>
  </p:clrMapOvr>
  <p:transition spd="slow">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596064" cy="838200"/>
          </a:xfrm>
        </p:spPr>
        <p:txBody>
          <a:bodyPr>
            <a:normAutofit fontScale="90000"/>
          </a:bodyPr>
          <a:lstStyle/>
          <a:p>
            <a:pPr algn="r"/>
            <a:r>
              <a:rPr lang="fa-IR" b="1" dirty="0">
                <a:effectLst/>
              </a:rPr>
              <a:t>تهدیدها و چالش‎هاي پيش روي </a:t>
            </a:r>
            <a:r>
              <a:rPr lang="fa-IR" b="1" dirty="0" smtClean="0">
                <a:effectLst/>
              </a:rPr>
              <a:t>انقلاب-2</a:t>
            </a:r>
            <a:endParaRPr lang="fa-IR" dirty="0"/>
          </a:p>
        </p:txBody>
      </p:sp>
      <p:sp>
        <p:nvSpPr>
          <p:cNvPr id="3" name="Content Placeholder 2"/>
          <p:cNvSpPr>
            <a:spLocks noGrp="1"/>
          </p:cNvSpPr>
          <p:nvPr>
            <p:ph idx="1"/>
          </p:nvPr>
        </p:nvSpPr>
        <p:spPr>
          <a:xfrm>
            <a:off x="35496" y="1340768"/>
            <a:ext cx="8686800" cy="5328592"/>
          </a:xfrm>
        </p:spPr>
        <p:txBody>
          <a:bodyPr/>
          <a:lstStyle/>
          <a:p>
            <a:pPr marL="0" lvl="0" indent="0">
              <a:lnSpc>
                <a:spcPct val="150000"/>
              </a:lnSpc>
              <a:buClr>
                <a:srgbClr val="F0A22E"/>
              </a:buClr>
              <a:buNone/>
            </a:pPr>
            <a:r>
              <a:rPr lang="ar-SA" sz="2400" b="1" dirty="0">
                <a:solidFill>
                  <a:schemeClr val="tx1"/>
                </a:solidFill>
                <a:latin typeface="Times New Roman"/>
                <a:ea typeface="Times New Roman"/>
                <a:cs typeface="B Zar"/>
              </a:rPr>
              <a:t>10- مهاجرت استعدادهاي علمي و سرمايه‎داران به خارج از کشور</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11- اختلاف‎افكني بین شیعه و سنی</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12- مخالفت با اسلام ناب تحت عنوان آزادی و دمکراسی</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13- خودرأیی و خارج از مقررات و قانون عمل کردن</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14- خروج از ساده‌زیستی و گرایش به اشرافیگری</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15- بی‌صبری در برابر کمبودها</a:t>
            </a:r>
            <a:endParaRPr lang="fa-IR" sz="2400" b="1" dirty="0">
              <a:solidFill>
                <a:schemeClr val="tx1"/>
              </a:solidFill>
              <a:latin typeface="Times New Roman"/>
              <a:ea typeface="Times New Roman"/>
              <a:cs typeface="B Zar"/>
            </a:endParaRPr>
          </a:p>
          <a:p>
            <a:pPr marL="0" indent="0">
              <a:lnSpc>
                <a:spcPct val="150000"/>
              </a:lnSpc>
              <a:buNone/>
            </a:pPr>
            <a:r>
              <a:rPr lang="ar-SA" sz="2400" b="1" dirty="0">
                <a:solidFill>
                  <a:schemeClr val="tx1"/>
                </a:solidFill>
                <a:latin typeface="Times New Roman"/>
                <a:ea typeface="Times New Roman"/>
                <a:cs typeface="B Zar"/>
              </a:rPr>
              <a:t>16- اختلاف و تضعیف دستگاه‌ها و قوای دیگر کشور</a:t>
            </a:r>
            <a:endParaRPr lang="fa-IR" sz="2400" b="1" dirty="0">
              <a:solidFill>
                <a:schemeClr val="tx1"/>
              </a:solidFill>
              <a:latin typeface="Times New Roman"/>
              <a:ea typeface="Times New Roman"/>
              <a:cs typeface="B Zar"/>
            </a:endParaRPr>
          </a:p>
          <a:p>
            <a:endParaRPr lang="fa-IR" dirty="0"/>
          </a:p>
        </p:txBody>
      </p:sp>
    </p:spTree>
    <p:extLst>
      <p:ext uri="{BB962C8B-B14F-4D97-AF65-F5344CB8AC3E}">
        <p14:creationId xmlns="" xmlns:p14="http://schemas.microsoft.com/office/powerpoint/2010/main" val="2386267392"/>
      </p:ext>
    </p:extLst>
  </p:cSld>
  <p:clrMapOvr>
    <a:masterClrMapping/>
  </p:clrMapOvr>
  <p:transition spd="slow">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838200"/>
          </a:xfrm>
        </p:spPr>
        <p:txBody>
          <a:bodyPr>
            <a:normAutofit/>
          </a:bodyPr>
          <a:lstStyle/>
          <a:p>
            <a:pPr algn="r"/>
            <a:r>
              <a:rPr lang="ar-SA" sz="3200" b="1" dirty="0">
                <a:effectLst/>
              </a:rPr>
              <a:t>رسالت كنوني </a:t>
            </a:r>
            <a:r>
              <a:rPr lang="ar-SA" sz="3200" b="1" dirty="0" smtClean="0">
                <a:effectLst/>
              </a:rPr>
              <a:t>ما</a:t>
            </a:r>
            <a:endParaRPr lang="fa-IR" sz="3200" dirty="0"/>
          </a:p>
        </p:txBody>
      </p:sp>
      <p:sp>
        <p:nvSpPr>
          <p:cNvPr id="3" name="Content Placeholder 2"/>
          <p:cNvSpPr>
            <a:spLocks noGrp="1"/>
          </p:cNvSpPr>
          <p:nvPr>
            <p:ph idx="1"/>
          </p:nvPr>
        </p:nvSpPr>
        <p:spPr>
          <a:xfrm>
            <a:off x="179512" y="1152128"/>
            <a:ext cx="8928992" cy="5877272"/>
          </a:xfrm>
        </p:spPr>
        <p:txBody>
          <a:bodyPr/>
          <a:lstStyle/>
          <a:p>
            <a:pPr indent="0" algn="just">
              <a:spcAft>
                <a:spcPts val="0"/>
              </a:spcAft>
              <a:buNone/>
            </a:pPr>
            <a:r>
              <a:rPr lang="ar-SA" sz="2200" dirty="0">
                <a:latin typeface="Calibri"/>
                <a:ea typeface="Times New Roman"/>
                <a:cs typeface="B Zar"/>
              </a:rPr>
              <a:t>1</a:t>
            </a:r>
            <a:r>
              <a:rPr lang="ar-SA" sz="2200" b="1" dirty="0">
                <a:solidFill>
                  <a:schemeClr val="tx1"/>
                </a:solidFill>
                <a:latin typeface="Times New Roman"/>
                <a:ea typeface="Times New Roman"/>
                <a:cs typeface="B Zar"/>
              </a:rPr>
              <a:t>- توجه به ارزش‌هاي نظام اسلامي به ويژه تبعيت از ولي‌فقيه و </a:t>
            </a:r>
            <a:r>
              <a:rPr lang="ar-SA" sz="2200" b="1" dirty="0" smtClean="0">
                <a:solidFill>
                  <a:schemeClr val="tx1"/>
                </a:solidFill>
                <a:latin typeface="Times New Roman"/>
                <a:ea typeface="Times New Roman"/>
                <a:cs typeface="B Zar"/>
              </a:rPr>
              <a:t>توجه </a:t>
            </a:r>
            <a:r>
              <a:rPr lang="fa-IR" sz="2200" b="1" dirty="0" smtClean="0">
                <a:solidFill>
                  <a:schemeClr val="tx1"/>
                </a:solidFill>
                <a:latin typeface="Times New Roman"/>
                <a:ea typeface="Times New Roman"/>
                <a:cs typeface="B Zar"/>
              </a:rPr>
              <a:t>به </a:t>
            </a:r>
            <a:r>
              <a:rPr lang="ar-SA" sz="2200" b="1" dirty="0" smtClean="0">
                <a:solidFill>
                  <a:schemeClr val="tx1"/>
                </a:solidFill>
                <a:latin typeface="Times New Roman"/>
                <a:ea typeface="Times New Roman"/>
                <a:cs typeface="B Zar"/>
              </a:rPr>
              <a:t>توصيه‌هاي </a:t>
            </a:r>
            <a:r>
              <a:rPr lang="ar-SA" sz="2200" b="1" dirty="0">
                <a:solidFill>
                  <a:schemeClr val="tx1"/>
                </a:solidFill>
                <a:latin typeface="Times New Roman"/>
                <a:ea typeface="Times New Roman"/>
                <a:cs typeface="B Zar"/>
              </a:rPr>
              <a:t>مقام معظم رهبري</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2- تمهيد توان‌ها و ظرفيت‌هاي دروني جهت رفع آسيب دشمنان داخلي</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3- پرهيز دولتمردان از حاشيه‌سازي‌ها وایجاد چالش‌ها و اختلافات داخلي</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 4- همراهي و مساعدت ملي با مسئولان نظام در قوای سه گانه و سایر نهادها و سازمان‎ها </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5- تحكيم و تأمين زيرساخت‌هاي لازم براي مقابله با جنگ نرم دشمنان در عرصه‌هاي مختلف </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6- توجه به آسيب‌هاي اجتماعي و برنامه‌ريزي هدفمند براي </a:t>
            </a:r>
            <a:r>
              <a:rPr lang="ar-SA" sz="2200" b="1" dirty="0" smtClean="0">
                <a:solidFill>
                  <a:schemeClr val="tx1"/>
                </a:solidFill>
                <a:latin typeface="Times New Roman"/>
                <a:ea typeface="Times New Roman"/>
                <a:cs typeface="B Zar"/>
              </a:rPr>
              <a:t>مقابل</a:t>
            </a:r>
            <a:r>
              <a:rPr lang="fa-IR" sz="2200" b="1" dirty="0" smtClean="0">
                <a:solidFill>
                  <a:schemeClr val="tx1"/>
                </a:solidFill>
                <a:latin typeface="Times New Roman"/>
                <a:ea typeface="Times New Roman"/>
                <a:cs typeface="B Zar"/>
              </a:rPr>
              <a:t>ه و</a:t>
            </a:r>
            <a:r>
              <a:rPr lang="ar-SA" sz="2200" b="1" dirty="0" smtClean="0">
                <a:solidFill>
                  <a:schemeClr val="tx1"/>
                </a:solidFill>
                <a:latin typeface="Times New Roman"/>
                <a:ea typeface="Times New Roman"/>
                <a:cs typeface="B Zar"/>
              </a:rPr>
              <a:t> </a:t>
            </a:r>
            <a:r>
              <a:rPr lang="ar-SA" sz="2200" b="1" dirty="0">
                <a:solidFill>
                  <a:schemeClr val="tx1"/>
                </a:solidFill>
                <a:latin typeface="Times New Roman"/>
                <a:ea typeface="Times New Roman"/>
                <a:cs typeface="B Zar"/>
              </a:rPr>
              <a:t>رفع آنها </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7- پيگيري تحقق اهداف متعالي انقلاب در عرصه‌هاي تحقق عدالت اجتماعي و مبارزه با فساد و تبعیض</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8- توجه به برنامه‌هاي دشمن براي دامن‌زدن بر اختلافات قومي، مذهبي و سياسي داخلي </a:t>
            </a:r>
            <a:endParaRPr lang="en-US" sz="2200" b="1" dirty="0">
              <a:solidFill>
                <a:schemeClr val="tx1"/>
              </a:solidFill>
              <a:latin typeface="Times New Roman"/>
              <a:ea typeface="Times New Roman"/>
              <a:cs typeface="B Zar"/>
            </a:endParaRPr>
          </a:p>
          <a:p>
            <a:pPr indent="0" algn="just">
              <a:spcAft>
                <a:spcPts val="0"/>
              </a:spcAft>
              <a:buNone/>
            </a:pPr>
            <a:r>
              <a:rPr lang="ar-SA" sz="2200" b="1" dirty="0">
                <a:solidFill>
                  <a:schemeClr val="tx1"/>
                </a:solidFill>
                <a:latin typeface="Times New Roman"/>
                <a:ea typeface="Times New Roman"/>
                <a:cs typeface="B Zar"/>
              </a:rPr>
              <a:t>9- برنامه‌ريزي هوشمندان براي مقابله و حذف عوامل و گردانندگان داخلي جنگ نرم دشمن</a:t>
            </a:r>
            <a:endParaRPr lang="en-US" sz="2200" b="1" dirty="0">
              <a:solidFill>
                <a:schemeClr val="tx1"/>
              </a:solidFill>
              <a:latin typeface="Times New Roman"/>
              <a:ea typeface="Times New Roman"/>
              <a:cs typeface="B Zar"/>
            </a:endParaRPr>
          </a:p>
          <a:p>
            <a:endParaRPr lang="fa-IR" dirty="0"/>
          </a:p>
        </p:txBody>
      </p:sp>
    </p:spTree>
    <p:extLst>
      <p:ext uri="{BB962C8B-B14F-4D97-AF65-F5344CB8AC3E}">
        <p14:creationId xmlns="" xmlns:p14="http://schemas.microsoft.com/office/powerpoint/2010/main" val="460142055"/>
      </p:ext>
    </p:extLst>
  </p:cSld>
  <p:clrMapOvr>
    <a:masterClrMapping/>
  </p:clrMapOvr>
  <p:transition spd="slow">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0" y="0"/>
            <a:ext cx="8991600" cy="6699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normAutofit/>
          </a:bodyPr>
          <a:lstStyle>
            <a:lvl1pPr marL="0" indent="0" algn="r" rtl="1" eaLnBrk="0" fontAlgn="base" hangingPunct="0">
              <a:spcBef>
                <a:spcPct val="20000"/>
              </a:spcBef>
              <a:spcAft>
                <a:spcPct val="0"/>
              </a:spcAft>
              <a:buNone/>
              <a:defRPr sz="2000">
                <a:solidFill>
                  <a:schemeClr val="tx1"/>
                </a:solidFill>
                <a:latin typeface="+mn-lt"/>
                <a:ea typeface="+mn-ea"/>
                <a:cs typeface="+mn-cs"/>
              </a:defRPr>
            </a:lvl1pPr>
            <a:lvl2pPr marL="457200" indent="0" algn="r" rtl="1" eaLnBrk="0" fontAlgn="base" hangingPunct="0">
              <a:spcBef>
                <a:spcPct val="20000"/>
              </a:spcBef>
              <a:spcAft>
                <a:spcPct val="0"/>
              </a:spcAft>
              <a:buNone/>
              <a:defRPr sz="1800">
                <a:solidFill>
                  <a:schemeClr val="tx1"/>
                </a:solidFill>
                <a:latin typeface="+mn-lt"/>
                <a:cs typeface="+mn-cs"/>
              </a:defRPr>
            </a:lvl2pPr>
            <a:lvl3pPr marL="914400" indent="0" algn="r" rtl="1" eaLnBrk="0" fontAlgn="base" hangingPunct="0">
              <a:spcBef>
                <a:spcPct val="20000"/>
              </a:spcBef>
              <a:spcAft>
                <a:spcPct val="0"/>
              </a:spcAft>
              <a:buNone/>
              <a:defRPr sz="1600">
                <a:solidFill>
                  <a:schemeClr val="tx1"/>
                </a:solidFill>
                <a:latin typeface="+mn-lt"/>
                <a:cs typeface="+mn-cs"/>
              </a:defRPr>
            </a:lvl3pPr>
            <a:lvl4pPr marL="1371600" indent="0" algn="r" rtl="1" eaLnBrk="0" fontAlgn="base" hangingPunct="0">
              <a:spcBef>
                <a:spcPct val="20000"/>
              </a:spcBef>
              <a:spcAft>
                <a:spcPct val="0"/>
              </a:spcAft>
              <a:buNone/>
              <a:defRPr sz="1400">
                <a:solidFill>
                  <a:schemeClr val="tx1"/>
                </a:solidFill>
                <a:latin typeface="+mn-lt"/>
                <a:cs typeface="+mn-cs"/>
              </a:defRPr>
            </a:lvl4pPr>
            <a:lvl5pPr marL="1828800" indent="0" algn="r" rtl="1" eaLnBrk="0" fontAlgn="base" hangingPunct="0">
              <a:spcBef>
                <a:spcPct val="20000"/>
              </a:spcBef>
              <a:spcAft>
                <a:spcPct val="0"/>
              </a:spcAft>
              <a:buNone/>
              <a:defRPr sz="1400">
                <a:solidFill>
                  <a:schemeClr val="tx1"/>
                </a:solidFill>
                <a:latin typeface="+mn-lt"/>
                <a:cs typeface="+mn-cs"/>
              </a:defRPr>
            </a:lvl5pPr>
            <a:lvl6pPr marL="2286000" indent="0" algn="r" rtl="1" fontAlgn="base">
              <a:spcBef>
                <a:spcPct val="20000"/>
              </a:spcBef>
              <a:spcAft>
                <a:spcPct val="0"/>
              </a:spcAft>
              <a:buNone/>
              <a:defRPr sz="1400">
                <a:solidFill>
                  <a:schemeClr val="tx1"/>
                </a:solidFill>
                <a:latin typeface="+mn-lt"/>
                <a:cs typeface="+mn-cs"/>
              </a:defRPr>
            </a:lvl6pPr>
            <a:lvl7pPr marL="2743200" indent="0" algn="r" rtl="1" fontAlgn="base">
              <a:spcBef>
                <a:spcPct val="20000"/>
              </a:spcBef>
              <a:spcAft>
                <a:spcPct val="0"/>
              </a:spcAft>
              <a:buNone/>
              <a:defRPr sz="1400">
                <a:solidFill>
                  <a:schemeClr val="tx1"/>
                </a:solidFill>
                <a:latin typeface="+mn-lt"/>
                <a:cs typeface="+mn-cs"/>
              </a:defRPr>
            </a:lvl7pPr>
            <a:lvl8pPr marL="3200400" indent="0" algn="r" rtl="1" fontAlgn="base">
              <a:spcBef>
                <a:spcPct val="20000"/>
              </a:spcBef>
              <a:spcAft>
                <a:spcPct val="0"/>
              </a:spcAft>
              <a:buNone/>
              <a:defRPr sz="1400">
                <a:solidFill>
                  <a:schemeClr val="tx1"/>
                </a:solidFill>
                <a:latin typeface="+mn-lt"/>
                <a:cs typeface="+mn-cs"/>
              </a:defRPr>
            </a:lvl8pPr>
            <a:lvl9pPr marL="3657600" indent="0" algn="r" rtl="1" fontAlgn="base">
              <a:spcBef>
                <a:spcPct val="20000"/>
              </a:spcBef>
              <a:spcAft>
                <a:spcPct val="0"/>
              </a:spcAft>
              <a:buNone/>
              <a:defRPr sz="1400">
                <a:solidFill>
                  <a:schemeClr val="tx1"/>
                </a:solidFill>
                <a:latin typeface="+mn-lt"/>
                <a:cs typeface="+mn-cs"/>
              </a:defRPr>
            </a:lvl9pPr>
          </a:lstStyle>
          <a:p>
            <a:pPr lvl="8" algn="ctr">
              <a:lnSpc>
                <a:spcPct val="200000"/>
              </a:lnSpc>
              <a:defRPr/>
            </a:pPr>
            <a:endParaRPr lang="fa-IR" sz="300" b="1" dirty="0" smtClean="0">
              <a:solidFill>
                <a:srgbClr val="FFFF00"/>
              </a:solidFill>
              <a:latin typeface="Arial Unicode MS" pitchFamily="34" charset="-128"/>
              <a:ea typeface="Arial Unicode MS" pitchFamily="34" charset="-128"/>
              <a:cs typeface="Arial Unicode MS" pitchFamily="34" charset="-128"/>
            </a:endParaRPr>
          </a:p>
          <a:p>
            <a:pPr algn="ctr" eaLnBrk="1" fontAlgn="auto" hangingPunct="1">
              <a:lnSpc>
                <a:spcPct val="180000"/>
              </a:lnSpc>
              <a:spcBef>
                <a:spcPct val="0"/>
              </a:spcBef>
              <a:spcAft>
                <a:spcPts val="0"/>
              </a:spcAft>
              <a:defRPr/>
            </a:pPr>
            <a:r>
              <a:rPr lang="fa-IR" sz="6000" b="1" cap="all" spc="-100" dirty="0">
                <a:ln w="500">
                  <a:solidFill>
                    <a:schemeClr val="tx2">
                      <a:shade val="20000"/>
                      <a:satMod val="120000"/>
                    </a:schemeClr>
                  </a:solidFill>
                </a:ln>
                <a:solidFill>
                  <a:srgbClr val="00B050"/>
                </a:solidFill>
                <a:effectLst>
                  <a:innerShdw blurRad="50800" dist="25400" dir="13500000">
                    <a:prstClr val="black">
                      <a:alpha val="70000"/>
                    </a:prstClr>
                  </a:innerShdw>
                </a:effectLst>
                <a:latin typeface="IranNastaliq" pitchFamily="18" charset="0"/>
                <a:ea typeface="+mj-ea"/>
                <a:cs typeface="IranNastaliq" pitchFamily="18" charset="0"/>
              </a:rPr>
              <a:t>جهت تعجیل در فرج آقا امام زمان (عج) </a:t>
            </a:r>
            <a:endParaRPr lang="en-US" sz="6000" b="1" cap="all" spc="-100" dirty="0">
              <a:ln w="500">
                <a:solidFill>
                  <a:schemeClr val="tx2">
                    <a:shade val="20000"/>
                    <a:satMod val="120000"/>
                  </a:schemeClr>
                </a:solidFill>
              </a:ln>
              <a:solidFill>
                <a:srgbClr val="00B050"/>
              </a:solidFill>
              <a:effectLst>
                <a:innerShdw blurRad="50800" dist="25400" dir="13500000">
                  <a:prstClr val="black">
                    <a:alpha val="70000"/>
                  </a:prstClr>
                </a:innerShdw>
              </a:effectLst>
              <a:latin typeface="IranNastaliq" pitchFamily="18" charset="0"/>
              <a:ea typeface="+mj-ea"/>
              <a:cs typeface="IranNastaliq" pitchFamily="18" charset="0"/>
            </a:endParaRPr>
          </a:p>
          <a:p>
            <a:pPr algn="ctr" eaLnBrk="1" fontAlgn="auto" hangingPunct="1">
              <a:lnSpc>
                <a:spcPct val="180000"/>
              </a:lnSpc>
              <a:spcBef>
                <a:spcPct val="0"/>
              </a:spcBef>
              <a:spcAft>
                <a:spcPts val="0"/>
              </a:spcAft>
              <a:defRPr/>
            </a:pPr>
            <a:r>
              <a:rPr lang="fa-IR" sz="6000" b="1" cap="all" spc="-100" dirty="0">
                <a:ln w="500">
                  <a:solidFill>
                    <a:schemeClr val="tx2">
                      <a:shade val="20000"/>
                      <a:satMod val="120000"/>
                    </a:schemeClr>
                  </a:solidFill>
                </a:ln>
                <a:solidFill>
                  <a:srgbClr val="00B050"/>
                </a:solidFill>
                <a:effectLst>
                  <a:innerShdw blurRad="50800" dist="25400" dir="13500000">
                    <a:prstClr val="black">
                      <a:alpha val="70000"/>
                    </a:prstClr>
                  </a:innerShdw>
                </a:effectLst>
                <a:latin typeface="IranNastaliq" pitchFamily="18" charset="0"/>
                <a:ea typeface="+mj-ea"/>
                <a:cs typeface="IranNastaliq" pitchFamily="18" charset="0"/>
              </a:rPr>
              <a:t>و سلامتی مقام معظم رهبری، صلوات</a:t>
            </a:r>
          </a:p>
          <a:p>
            <a:pPr>
              <a:lnSpc>
                <a:spcPct val="200000"/>
              </a:lnSpc>
              <a:defRPr/>
            </a:pPr>
            <a:endParaRPr lang="fa-IR" b="1" dirty="0" smtClean="0">
              <a:solidFill>
                <a:srgbClr val="FFFF00"/>
              </a:solidFill>
            </a:endParaRPr>
          </a:p>
          <a:p>
            <a:pPr algn="ctr">
              <a:lnSpc>
                <a:spcPct val="200000"/>
              </a:lnSpc>
              <a:defRPr/>
            </a:pPr>
            <a:endParaRPr lang="en-US" b="1" dirty="0">
              <a:solidFill>
                <a:srgbClr val="FFFF0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 xmlns:p14="http://schemas.microsoft.com/office/powerpoint/2010/main" val="526522499"/>
      </p:ext>
    </p:extLst>
  </p:cSld>
  <p:clrMapOvr>
    <a:masterClrMapping/>
  </p:clrMapOvr>
  <p:transition spd="slow">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256" y="2739938"/>
            <a:ext cx="7596336" cy="369332"/>
          </a:xfrm>
          <a:prstGeom prst="rect">
            <a:avLst/>
          </a:prstGeom>
        </p:spPr>
        <p:txBody>
          <a:bodyPr wrap="square">
            <a:spAutoFit/>
          </a:bodyPr>
          <a:lstStyle/>
          <a:p>
            <a:pPr marL="1979295"/>
            <a:endParaRPr lang="en-US" dirty="0">
              <a:solidFill>
                <a:schemeClr val="accent5">
                  <a:lumMod val="75000"/>
                </a:schemeClr>
              </a:solidFill>
              <a:effectLst/>
              <a:latin typeface="Times New Roman"/>
              <a:ea typeface="Times New Roman"/>
              <a:cs typeface="Traditional Arabic"/>
            </a:endParaRPr>
          </a:p>
        </p:txBody>
      </p:sp>
      <p:sp>
        <p:nvSpPr>
          <p:cNvPr id="5" name="Rectangle 4"/>
          <p:cNvSpPr/>
          <p:nvPr/>
        </p:nvSpPr>
        <p:spPr>
          <a:xfrm>
            <a:off x="2771800" y="1340768"/>
            <a:ext cx="5386178" cy="830997"/>
          </a:xfrm>
          <a:prstGeom prst="rect">
            <a:avLst/>
          </a:prstGeom>
        </p:spPr>
        <p:txBody>
          <a:bodyPr wrap="square">
            <a:spAutoFit/>
          </a:bodyPr>
          <a:lstStyle/>
          <a:p>
            <a:r>
              <a:rPr lang="ar-SA" sz="4800" dirty="0">
                <a:solidFill>
                  <a:srgbClr val="00B050"/>
                </a:solidFill>
                <a:latin typeface="Times New Roman"/>
                <a:ea typeface="Calibri"/>
                <a:cs typeface="2  Titr"/>
              </a:rPr>
              <a:t>انقلاب </a:t>
            </a:r>
            <a:r>
              <a:rPr lang="ar-SA" sz="4800" dirty="0" smtClean="0">
                <a:solidFill>
                  <a:srgbClr val="00B050"/>
                </a:solidFill>
                <a:latin typeface="Times New Roman"/>
                <a:ea typeface="Calibri"/>
                <a:cs typeface="2  Titr"/>
              </a:rPr>
              <a:t>اسلامی</a:t>
            </a:r>
            <a:endParaRPr lang="fa-IR" dirty="0"/>
          </a:p>
        </p:txBody>
      </p:sp>
      <p:sp>
        <p:nvSpPr>
          <p:cNvPr id="10" name="Rectangle 9"/>
          <p:cNvSpPr/>
          <p:nvPr/>
        </p:nvSpPr>
        <p:spPr>
          <a:xfrm>
            <a:off x="4211960" y="2492896"/>
            <a:ext cx="2865898" cy="830997"/>
          </a:xfrm>
          <a:prstGeom prst="rect">
            <a:avLst/>
          </a:prstGeom>
        </p:spPr>
        <p:txBody>
          <a:bodyPr wrap="square">
            <a:spAutoFit/>
          </a:bodyPr>
          <a:lstStyle/>
          <a:p>
            <a:r>
              <a:rPr lang="ar-SA" sz="4800" dirty="0" smtClean="0">
                <a:solidFill>
                  <a:srgbClr val="0070C0"/>
                </a:solidFill>
                <a:latin typeface="Times New Roman"/>
                <a:ea typeface="Calibri"/>
                <a:cs typeface="2  Titr"/>
              </a:rPr>
              <a:t> دستاوردها</a:t>
            </a:r>
            <a:endParaRPr lang="fa-IR" dirty="0"/>
          </a:p>
        </p:txBody>
      </p:sp>
      <p:sp>
        <p:nvSpPr>
          <p:cNvPr id="13" name="Rectangle 12"/>
          <p:cNvSpPr/>
          <p:nvPr/>
        </p:nvSpPr>
        <p:spPr>
          <a:xfrm>
            <a:off x="1619672" y="3534107"/>
            <a:ext cx="4450074" cy="830997"/>
          </a:xfrm>
          <a:prstGeom prst="rect">
            <a:avLst/>
          </a:prstGeom>
        </p:spPr>
        <p:txBody>
          <a:bodyPr wrap="square">
            <a:spAutoFit/>
          </a:bodyPr>
          <a:lstStyle/>
          <a:p>
            <a:r>
              <a:rPr lang="ar-SA" sz="4800" dirty="0" smtClean="0">
                <a:solidFill>
                  <a:srgbClr val="C00000"/>
                </a:solidFill>
                <a:latin typeface="Times New Roman"/>
                <a:ea typeface="Calibri"/>
                <a:cs typeface="2  Titr"/>
              </a:rPr>
              <a:t>چالش‌های </a:t>
            </a:r>
            <a:r>
              <a:rPr lang="ar-SA" sz="4800" dirty="0">
                <a:solidFill>
                  <a:srgbClr val="C00000"/>
                </a:solidFill>
                <a:latin typeface="Times New Roman"/>
                <a:ea typeface="Calibri"/>
                <a:cs typeface="2  Titr"/>
              </a:rPr>
              <a:t>پیش </a:t>
            </a:r>
            <a:r>
              <a:rPr lang="ar-SA" sz="4800" dirty="0" smtClean="0">
                <a:solidFill>
                  <a:srgbClr val="C00000"/>
                </a:solidFill>
                <a:latin typeface="Times New Roman"/>
                <a:ea typeface="Calibri"/>
                <a:cs typeface="2  Titr"/>
              </a:rPr>
              <a:t>رو</a:t>
            </a:r>
            <a:endParaRPr lang="fa-IR" dirty="0"/>
          </a:p>
        </p:txBody>
      </p:sp>
      <p:sp>
        <p:nvSpPr>
          <p:cNvPr id="14" name="Rectangle 13"/>
          <p:cNvSpPr/>
          <p:nvPr/>
        </p:nvSpPr>
        <p:spPr>
          <a:xfrm>
            <a:off x="402747" y="4581128"/>
            <a:ext cx="5465397" cy="1846659"/>
          </a:xfrm>
          <a:prstGeom prst="rect">
            <a:avLst/>
          </a:prstGeom>
          <a:solidFill>
            <a:srgbClr val="0070C0"/>
          </a:solidFill>
          <a:ln>
            <a:solidFill>
              <a:srgbClr val="0070C0"/>
            </a:solidFill>
          </a:ln>
        </p:spPr>
        <p:txBody>
          <a:bodyPr wrap="square">
            <a:spAutoFit/>
          </a:bodyPr>
          <a:lstStyle/>
          <a:p>
            <a:r>
              <a:rPr lang="fa-IR" sz="4800" dirty="0" smtClean="0">
                <a:solidFill>
                  <a:prstClr val="black"/>
                </a:solidFill>
                <a:latin typeface="Times New Roman"/>
                <a:ea typeface="Calibri"/>
                <a:cs typeface="2  Titr"/>
              </a:rPr>
              <a:t>              </a:t>
            </a:r>
            <a:r>
              <a:rPr lang="ar-SA" sz="4800" dirty="0" smtClean="0">
                <a:solidFill>
                  <a:prstClr val="black"/>
                </a:solidFill>
                <a:latin typeface="Times New Roman"/>
                <a:ea typeface="Calibri"/>
                <a:cs typeface="2  Titr"/>
              </a:rPr>
              <a:t>و</a:t>
            </a:r>
            <a:endParaRPr lang="fa-IR" sz="4800" dirty="0" smtClean="0">
              <a:solidFill>
                <a:prstClr val="black"/>
              </a:solidFill>
              <a:latin typeface="Times New Roman"/>
              <a:ea typeface="Calibri"/>
              <a:cs typeface="2  Titr"/>
            </a:endParaRPr>
          </a:p>
          <a:p>
            <a:r>
              <a:rPr lang="fa-IR" sz="4800" dirty="0">
                <a:solidFill>
                  <a:prstClr val="black"/>
                </a:solidFill>
                <a:latin typeface="Times New Roman"/>
                <a:ea typeface="Calibri"/>
                <a:cs typeface="2  Titr"/>
              </a:rPr>
              <a:t> </a:t>
            </a:r>
            <a:r>
              <a:rPr lang="fa-IR" sz="4800" dirty="0" smtClean="0">
                <a:solidFill>
                  <a:prstClr val="black"/>
                </a:solidFill>
                <a:latin typeface="Times New Roman"/>
                <a:ea typeface="Calibri"/>
                <a:cs typeface="2  Titr"/>
              </a:rPr>
              <a:t>          </a:t>
            </a:r>
            <a:r>
              <a:rPr lang="ar-SA" sz="4800" dirty="0" smtClean="0">
                <a:solidFill>
                  <a:srgbClr val="FFFF00"/>
                </a:solidFill>
                <a:latin typeface="Times New Roman"/>
                <a:ea typeface="Calibri"/>
                <a:cs typeface="2  Titr"/>
              </a:rPr>
              <a:t>رسالت کنونی ما</a:t>
            </a:r>
            <a:endParaRPr lang="en-US" dirty="0" smtClean="0">
              <a:solidFill>
                <a:srgbClr val="FFFF00"/>
              </a:solidFill>
              <a:latin typeface="Times New Roman"/>
              <a:ea typeface="Times New Roman"/>
              <a:cs typeface="Traditional Arabic"/>
            </a:endParaRPr>
          </a:p>
          <a:p>
            <a:pPr lvl="0"/>
            <a:r>
              <a:rPr lang="fa-IR" dirty="0" smtClean="0">
                <a:solidFill>
                  <a:prstClr val="black"/>
                </a:solidFill>
                <a:latin typeface="Times New Roman"/>
                <a:ea typeface="Times New Roman"/>
                <a:cs typeface="Traditional Arabic"/>
              </a:rPr>
              <a:t>                      </a:t>
            </a:r>
            <a:endParaRPr lang="en-US" dirty="0">
              <a:solidFill>
                <a:prstClr val="black"/>
              </a:solidFill>
              <a:latin typeface="Times New Roman"/>
              <a:ea typeface="Times New Roman"/>
              <a:cs typeface="Traditional Arabic"/>
            </a:endParaRPr>
          </a:p>
        </p:txBody>
      </p:sp>
      <p:sp>
        <p:nvSpPr>
          <p:cNvPr id="16" name="Rectangle 15"/>
          <p:cNvSpPr/>
          <p:nvPr/>
        </p:nvSpPr>
        <p:spPr>
          <a:xfrm>
            <a:off x="5940152" y="188640"/>
            <a:ext cx="2456656" cy="769441"/>
          </a:xfrm>
          <a:prstGeom prst="rect">
            <a:avLst/>
          </a:prstGeom>
        </p:spPr>
        <p:txBody>
          <a:bodyPr wrap="square">
            <a:spAutoFit/>
          </a:bodyPr>
          <a:lstStyle/>
          <a:p>
            <a:r>
              <a:rPr lang="ar-SA" sz="4400" dirty="0">
                <a:solidFill>
                  <a:srgbClr val="7030A0"/>
                </a:solidFill>
                <a:latin typeface="Times New Roman"/>
                <a:ea typeface="Calibri"/>
                <a:cs typeface="2  Titr"/>
              </a:rPr>
              <a:t>موضوع :</a:t>
            </a:r>
            <a:endParaRPr lang="fa-IR" sz="2800" dirty="0">
              <a:solidFill>
                <a:srgbClr val="7030A0"/>
              </a:solidFill>
            </a:endParaRPr>
          </a:p>
        </p:txBody>
      </p:sp>
    </p:spTree>
    <p:extLst>
      <p:ext uri="{BB962C8B-B14F-4D97-AF65-F5344CB8AC3E}">
        <p14:creationId xmlns="" xmlns:p14="http://schemas.microsoft.com/office/powerpoint/2010/main" val="3869257621"/>
      </p:ext>
    </p:extLst>
  </p:cSld>
  <p:clrMapOvr>
    <a:masterClrMapping/>
  </p:clrMapOvr>
  <p:transition spd="slow">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86800" cy="838200"/>
          </a:xfrm>
        </p:spPr>
        <p:txBody>
          <a:bodyPr>
            <a:normAutofit/>
          </a:bodyPr>
          <a:lstStyle/>
          <a:p>
            <a:pPr algn="r"/>
            <a:r>
              <a:rPr lang="fa-IR" sz="3200" b="1" dirty="0">
                <a:effectLst/>
              </a:rPr>
              <a:t>ویژگی های انقلاب اسلامی</a:t>
            </a:r>
          </a:p>
        </p:txBody>
      </p:sp>
      <p:sp>
        <p:nvSpPr>
          <p:cNvPr id="3" name="Content Placeholder 2"/>
          <p:cNvSpPr>
            <a:spLocks noGrp="1"/>
          </p:cNvSpPr>
          <p:nvPr>
            <p:ph idx="1"/>
          </p:nvPr>
        </p:nvSpPr>
        <p:spPr>
          <a:xfrm>
            <a:off x="304800" y="1196752"/>
            <a:ext cx="8155632" cy="5328592"/>
          </a:xfrm>
        </p:spPr>
        <p:txBody>
          <a:bodyPr/>
          <a:lstStyle/>
          <a:p>
            <a:pPr>
              <a:buFont typeface="Wingdings" pitchFamily="2" charset="2"/>
              <a:buChar char="q"/>
            </a:pPr>
            <a:r>
              <a:rPr lang="fa-IR" dirty="0" smtClean="0"/>
              <a:t> </a:t>
            </a:r>
            <a:r>
              <a:rPr lang="fa-IR" sz="2800" b="1" dirty="0" smtClean="0"/>
              <a:t>مکتب (ایدئولوژی):</a:t>
            </a:r>
          </a:p>
          <a:p>
            <a:pPr>
              <a:buFont typeface="Wingdings" pitchFamily="2" charset="2"/>
              <a:buChar char="Ø"/>
            </a:pPr>
            <a:r>
              <a:rPr lang="fa-IR" sz="2400" b="1" dirty="0" smtClean="0">
                <a:solidFill>
                  <a:srgbClr val="00B050"/>
                </a:solidFill>
              </a:rPr>
              <a:t>اسلام</a:t>
            </a:r>
          </a:p>
          <a:p>
            <a:pPr>
              <a:buFont typeface="Wingdings" pitchFamily="2" charset="2"/>
              <a:buChar char="Ø"/>
            </a:pPr>
            <a:r>
              <a:rPr lang="fa-IR" sz="2400" b="1" dirty="0" smtClean="0">
                <a:solidFill>
                  <a:srgbClr val="00B050"/>
                </a:solidFill>
              </a:rPr>
              <a:t>تفکر شیعه</a:t>
            </a:r>
            <a:endParaRPr lang="fa-IR" sz="2800" b="1" dirty="0" smtClean="0">
              <a:solidFill>
                <a:srgbClr val="00B050"/>
              </a:solidFill>
            </a:endParaRPr>
          </a:p>
          <a:p>
            <a:pPr>
              <a:buFont typeface="Wingdings" pitchFamily="2" charset="2"/>
              <a:buChar char="q"/>
            </a:pPr>
            <a:r>
              <a:rPr lang="fa-IR" dirty="0" smtClean="0"/>
              <a:t> </a:t>
            </a:r>
            <a:r>
              <a:rPr lang="fa-IR" sz="2800" b="1" dirty="0" smtClean="0"/>
              <a:t>رهبری:</a:t>
            </a:r>
          </a:p>
          <a:p>
            <a:pPr>
              <a:buFont typeface="Wingdings" pitchFamily="2" charset="2"/>
              <a:buChar char="Ø"/>
            </a:pPr>
            <a:r>
              <a:rPr lang="fa-IR" sz="2400" b="1" dirty="0">
                <a:solidFill>
                  <a:srgbClr val="00B050"/>
                </a:solidFill>
              </a:rPr>
              <a:t>رهبری اللهی</a:t>
            </a:r>
          </a:p>
          <a:p>
            <a:pPr>
              <a:buFont typeface="Wingdings" pitchFamily="2" charset="2"/>
              <a:buChar char="Ø"/>
            </a:pPr>
            <a:r>
              <a:rPr lang="fa-IR" sz="2400" b="1" dirty="0">
                <a:solidFill>
                  <a:srgbClr val="00B050"/>
                </a:solidFill>
              </a:rPr>
              <a:t>نظام ولایی</a:t>
            </a:r>
          </a:p>
          <a:p>
            <a:pPr>
              <a:buFont typeface="Wingdings" pitchFamily="2" charset="2"/>
              <a:buChar char="q"/>
            </a:pPr>
            <a:r>
              <a:rPr lang="fa-IR" sz="2800" b="1" dirty="0"/>
              <a:t> </a:t>
            </a:r>
            <a:r>
              <a:rPr lang="fa-IR" sz="2800" b="1" dirty="0" smtClean="0"/>
              <a:t>مردم :</a:t>
            </a:r>
          </a:p>
          <a:p>
            <a:pPr>
              <a:buFont typeface="Wingdings" pitchFamily="2" charset="2"/>
              <a:buChar char="Ø"/>
            </a:pPr>
            <a:r>
              <a:rPr lang="fa-IR" sz="2800" b="1" dirty="0" smtClean="0">
                <a:solidFill>
                  <a:srgbClr val="C00000"/>
                </a:solidFill>
              </a:rPr>
              <a:t>حضور با تأسی به فرهنگ :</a:t>
            </a:r>
          </a:p>
          <a:p>
            <a:pPr>
              <a:buFont typeface="Wingdings" pitchFamily="2" charset="2"/>
              <a:buChar char="Ø"/>
            </a:pPr>
            <a:r>
              <a:rPr lang="fa-IR" sz="2400" b="1" dirty="0">
                <a:solidFill>
                  <a:srgbClr val="00B050"/>
                </a:solidFill>
              </a:rPr>
              <a:t>مهدویت(انتظار)</a:t>
            </a:r>
          </a:p>
          <a:p>
            <a:pPr>
              <a:buFont typeface="Wingdings" pitchFamily="2" charset="2"/>
              <a:buChar char="Ø"/>
            </a:pPr>
            <a:r>
              <a:rPr lang="fa-IR" sz="2400" b="1" dirty="0">
                <a:solidFill>
                  <a:srgbClr val="00B050"/>
                </a:solidFill>
              </a:rPr>
              <a:t>عاشورا(ایثار و شهادت طلبی)</a:t>
            </a:r>
          </a:p>
          <a:p>
            <a:pPr>
              <a:buFont typeface="Wingdings" pitchFamily="2" charset="2"/>
              <a:buChar char="Ø"/>
            </a:pPr>
            <a:endParaRPr lang="fa-IR" sz="2800" b="1" dirty="0"/>
          </a:p>
        </p:txBody>
      </p:sp>
    </p:spTree>
    <p:extLst>
      <p:ext uri="{BB962C8B-B14F-4D97-AF65-F5344CB8AC3E}">
        <p14:creationId xmlns="" xmlns:p14="http://schemas.microsoft.com/office/powerpoint/2010/main" val="1655298477"/>
      </p:ext>
    </p:extLst>
  </p:cSld>
  <p:clrMapOvr>
    <a:masterClrMapping/>
  </p:clrMapOvr>
  <p:transition spd="slow">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p:cNvSpPr>
            <a:spLocks noGrp="1"/>
          </p:cNvSpPr>
          <p:nvPr>
            <p:ph type="title"/>
          </p:nvPr>
        </p:nvSpPr>
        <p:spPr>
          <a:xfrm>
            <a:off x="107504" y="1052736"/>
            <a:ext cx="8640960" cy="4536504"/>
          </a:xfrm>
        </p:spPr>
        <p:txBody>
          <a:bodyPr>
            <a:noAutofit/>
          </a:bodyPr>
          <a:lstStyle/>
          <a:p>
            <a:pPr indent="92710" algn="r">
              <a:lnSpc>
                <a:spcPct val="150000"/>
              </a:lnSpc>
              <a:spcAft>
                <a:spcPts val="0"/>
              </a:spcAft>
            </a:pPr>
            <a:r>
              <a:rPr lang="fa-IR" sz="2400" b="1" dirty="0">
                <a:latin typeface="Calibri"/>
                <a:ea typeface="Times New Roman"/>
                <a:cs typeface="B Zar"/>
              </a:rPr>
              <a:t>1</a:t>
            </a:r>
            <a:r>
              <a:rPr lang="ar-SA" sz="2400" b="1" dirty="0">
                <a:latin typeface="Calibri"/>
                <a:ea typeface="Times New Roman"/>
                <a:cs typeface="B Zar"/>
              </a:rPr>
              <a:t>- سرنگونی رژیم منحوس پهلوی به عنوان عامل دست نشانده آمریکا</a:t>
            </a:r>
            <a:r>
              <a:rPr lang="en-US" sz="2000" dirty="0">
                <a:effectLst/>
                <a:latin typeface="Calibri"/>
                <a:ea typeface="Times New Roman"/>
                <a:cs typeface="B Koodak" pitchFamily="2" charset="-78"/>
              </a:rPr>
              <a:t/>
            </a:r>
            <a:br>
              <a:rPr lang="en-US" sz="2000" dirty="0">
                <a:effectLst/>
                <a:latin typeface="Calibri"/>
                <a:ea typeface="Times New Roman"/>
                <a:cs typeface="B Koodak" pitchFamily="2" charset="-78"/>
              </a:rPr>
            </a:br>
            <a:r>
              <a:rPr lang="ar-SA" sz="2400" b="1" dirty="0">
                <a:latin typeface="Calibri"/>
                <a:ea typeface="Times New Roman"/>
                <a:cs typeface="B Zar"/>
              </a:rPr>
              <a:t>۲- رهایی همه جانبه کشور از وابستگی به غرب</a:t>
            </a:r>
            <a:r>
              <a:rPr lang="en-US" sz="2000" dirty="0">
                <a:effectLst/>
                <a:latin typeface="Calibri"/>
                <a:ea typeface="Times New Roman"/>
                <a:cs typeface="B Koodak" pitchFamily="2" charset="-78"/>
              </a:rPr>
              <a:t/>
            </a:r>
            <a:br>
              <a:rPr lang="en-US" sz="2000" dirty="0">
                <a:effectLst/>
                <a:latin typeface="Calibri"/>
                <a:ea typeface="Times New Roman"/>
                <a:cs typeface="B Koodak" pitchFamily="2" charset="-78"/>
              </a:rPr>
            </a:br>
            <a:r>
              <a:rPr lang="ar-SA" sz="2400" b="1" dirty="0">
                <a:latin typeface="Calibri"/>
                <a:ea typeface="Times New Roman"/>
                <a:cs typeface="B Zar"/>
              </a:rPr>
              <a:t>3- ایجاد </a:t>
            </a:r>
            <a:r>
              <a:rPr lang="fa-IR" sz="2400" b="1" dirty="0">
                <a:latin typeface="Calibri"/>
                <a:ea typeface="Times New Roman"/>
                <a:cs typeface="B Zar"/>
              </a:rPr>
              <a:t>نظام</a:t>
            </a:r>
            <a:r>
              <a:rPr lang="ar-SA" sz="2400" b="1" dirty="0">
                <a:latin typeface="Calibri"/>
                <a:ea typeface="Times New Roman"/>
                <a:cs typeface="B Zar"/>
              </a:rPr>
              <a:t> جمهوری اسلامی و تدوین قانون اساسی بر پایه فقه شیعی</a:t>
            </a:r>
            <a:r>
              <a:rPr lang="en-US" sz="2000" dirty="0">
                <a:effectLst/>
                <a:latin typeface="Calibri"/>
                <a:ea typeface="Times New Roman"/>
                <a:cs typeface="B Koodak" pitchFamily="2" charset="-78"/>
              </a:rPr>
              <a:t/>
            </a:r>
            <a:br>
              <a:rPr lang="en-US" sz="2000" dirty="0">
                <a:effectLst/>
                <a:latin typeface="Calibri"/>
                <a:ea typeface="Times New Roman"/>
                <a:cs typeface="B Koodak" pitchFamily="2" charset="-78"/>
              </a:rPr>
            </a:br>
            <a:r>
              <a:rPr lang="ar-SA" sz="2400" b="1" dirty="0">
                <a:latin typeface="Calibri"/>
                <a:ea typeface="Times New Roman"/>
                <a:cs typeface="B Zar"/>
              </a:rPr>
              <a:t>4- رجوع به آراء عمومی در تعیین سرنوشت کشور </a:t>
            </a:r>
            <a:r>
              <a:rPr lang="fa-IR" sz="1800" dirty="0">
                <a:effectLst/>
                <a:latin typeface="Calibri"/>
                <a:ea typeface="Times New Roman"/>
                <a:cs typeface="B Koodak" pitchFamily="2" charset="-78"/>
              </a:rPr>
              <a:t>(</a:t>
            </a:r>
            <a:r>
              <a:rPr lang="ar-SA" sz="1800" dirty="0" smtClean="0">
                <a:effectLst/>
                <a:latin typeface="Calibri"/>
                <a:ea typeface="Times New Roman"/>
                <a:cs typeface="B Koodak" pitchFamily="2" charset="-78"/>
              </a:rPr>
              <a:t>به </a:t>
            </a:r>
            <a:r>
              <a:rPr lang="ar-SA" sz="1800" dirty="0">
                <a:effectLst/>
                <a:latin typeface="Calibri"/>
                <a:ea typeface="Times New Roman"/>
                <a:cs typeface="B Koodak" pitchFamily="2" charset="-78"/>
              </a:rPr>
              <a:t>میزان تقریبی سالانه یک </a:t>
            </a:r>
            <a:r>
              <a:rPr lang="ar-SA" sz="1800" dirty="0" smtClean="0">
                <a:effectLst/>
                <a:latin typeface="Calibri"/>
                <a:ea typeface="Times New Roman"/>
                <a:cs typeface="B Koodak" pitchFamily="2" charset="-78"/>
              </a:rPr>
              <a:t>انتخابات</a:t>
            </a:r>
            <a:r>
              <a:rPr lang="en-US" sz="1800" dirty="0" smtClean="0">
                <a:effectLst/>
                <a:latin typeface="Calibri"/>
                <a:ea typeface="Times New Roman"/>
                <a:cs typeface="B Koodak" pitchFamily="2" charset="-78"/>
              </a:rPr>
              <a:t>(</a:t>
            </a:r>
            <a:r>
              <a:rPr lang="en-US" sz="2000" dirty="0">
                <a:effectLst/>
                <a:latin typeface="Calibri"/>
                <a:ea typeface="Times New Roman"/>
                <a:cs typeface="B Koodak" pitchFamily="2" charset="-78"/>
              </a:rPr>
              <a:t/>
            </a:r>
            <a:br>
              <a:rPr lang="en-US" sz="2000" dirty="0">
                <a:effectLst/>
                <a:latin typeface="Calibri"/>
                <a:ea typeface="Times New Roman"/>
                <a:cs typeface="B Koodak" pitchFamily="2" charset="-78"/>
              </a:rPr>
            </a:br>
            <a:r>
              <a:rPr lang="ar-SA" sz="2400" b="1" dirty="0">
                <a:latin typeface="Calibri"/>
                <a:ea typeface="Times New Roman"/>
                <a:cs typeface="B Zar"/>
              </a:rPr>
              <a:t>5- مقابله ع</a:t>
            </a:r>
            <a:r>
              <a:rPr lang="fa-IR" sz="2400" b="1" dirty="0">
                <a:latin typeface="Calibri"/>
                <a:ea typeface="Times New Roman"/>
                <a:cs typeface="B Zar"/>
              </a:rPr>
              <a:t>مل</a:t>
            </a:r>
            <a:r>
              <a:rPr lang="ar-SA" sz="2400" b="1" dirty="0">
                <a:latin typeface="Calibri"/>
                <a:ea typeface="Times New Roman"/>
                <a:cs typeface="B Zar"/>
              </a:rPr>
              <a:t>ی با تز جدایی دین از سیاست </a:t>
            </a:r>
            <a:r>
              <a:rPr lang="fa-IR" sz="1800" dirty="0">
                <a:effectLst/>
                <a:latin typeface="Calibri"/>
                <a:ea typeface="Times New Roman"/>
                <a:cs typeface="B Koodak" pitchFamily="2" charset="-78"/>
              </a:rPr>
              <a:t>(</a:t>
            </a:r>
            <a:r>
              <a:rPr lang="ar-SA" sz="1800" dirty="0">
                <a:effectLst/>
                <a:latin typeface="Calibri"/>
                <a:ea typeface="Times New Roman"/>
                <a:cs typeface="B Koodak" pitchFamily="2" charset="-78"/>
              </a:rPr>
              <a:t>و مشروعیت بخشی به ولایت فقها در عصر </a:t>
            </a:r>
            <a:r>
              <a:rPr lang="ar-SA" sz="1800" dirty="0" smtClean="0">
                <a:effectLst/>
                <a:latin typeface="Calibri"/>
                <a:ea typeface="Times New Roman"/>
                <a:cs typeface="B Koodak" pitchFamily="2" charset="-78"/>
              </a:rPr>
              <a:t>غیبت</a:t>
            </a:r>
            <a:r>
              <a:rPr lang="en-US" sz="1800" dirty="0" smtClean="0">
                <a:effectLst/>
                <a:latin typeface="Calibri"/>
                <a:ea typeface="Times New Roman"/>
                <a:cs typeface="B Koodak" pitchFamily="2" charset="-78"/>
              </a:rPr>
              <a:t>(</a:t>
            </a:r>
            <a:r>
              <a:rPr lang="en-US" sz="2000" dirty="0">
                <a:effectLst/>
                <a:latin typeface="Calibri"/>
                <a:ea typeface="Times New Roman"/>
                <a:cs typeface="B Koodak" pitchFamily="2" charset="-78"/>
              </a:rPr>
              <a:t/>
            </a:r>
            <a:br>
              <a:rPr lang="en-US" sz="2000" dirty="0">
                <a:effectLst/>
                <a:latin typeface="Calibri"/>
                <a:ea typeface="Times New Roman"/>
                <a:cs typeface="B Koodak" pitchFamily="2" charset="-78"/>
              </a:rPr>
            </a:br>
            <a:r>
              <a:rPr lang="ar-SA" sz="2400" b="1" dirty="0">
                <a:latin typeface="Calibri"/>
                <a:ea typeface="Times New Roman"/>
                <a:cs typeface="B Zar"/>
              </a:rPr>
              <a:t>6- افزایش همبستگی ملی </a:t>
            </a:r>
            <a:r>
              <a:rPr lang="fa-IR" sz="1800" dirty="0">
                <a:effectLst/>
                <a:latin typeface="Calibri"/>
                <a:ea typeface="Times New Roman"/>
                <a:cs typeface="B Koodak" pitchFamily="2" charset="-78"/>
              </a:rPr>
              <a:t>(</a:t>
            </a:r>
            <a:r>
              <a:rPr lang="ar-SA" sz="1800" dirty="0">
                <a:effectLst/>
                <a:latin typeface="Calibri"/>
                <a:ea typeface="Times New Roman"/>
                <a:cs typeface="B Koodak" pitchFamily="2" charset="-78"/>
              </a:rPr>
              <a:t>از طریق مقابله با تحرکات تفرقه افکنانه و تجزیه طلبانه</a:t>
            </a:r>
            <a:r>
              <a:rPr lang="fa-IR" sz="1800" dirty="0">
                <a:effectLst/>
                <a:latin typeface="Calibri"/>
                <a:ea typeface="Times New Roman"/>
                <a:cs typeface="B Koodak" pitchFamily="2" charset="-78"/>
              </a:rPr>
              <a:t>)</a:t>
            </a:r>
            <a:endParaRPr lang="en-US" sz="1800" dirty="0">
              <a:effectLst/>
              <a:latin typeface="Calibri"/>
              <a:ea typeface="Times New Roman"/>
              <a:cs typeface="B Koodak" pitchFamily="2" charset="-78"/>
            </a:endParaRPr>
          </a:p>
        </p:txBody>
      </p:sp>
      <p:sp>
        <p:nvSpPr>
          <p:cNvPr id="3075" name="نگهدارنده مکان محتوا 2"/>
          <p:cNvSpPr>
            <a:spLocks noGrp="1"/>
          </p:cNvSpPr>
          <p:nvPr>
            <p:ph idx="1"/>
          </p:nvPr>
        </p:nvSpPr>
        <p:spPr>
          <a:xfrm>
            <a:off x="304800" y="404664"/>
            <a:ext cx="8686800" cy="722709"/>
          </a:xfrm>
        </p:spPr>
        <p:txBody>
          <a:bodyPr/>
          <a:lstStyle/>
          <a:p>
            <a:pPr indent="0" algn="just">
              <a:spcAft>
                <a:spcPts val="0"/>
              </a:spcAft>
              <a:buNone/>
            </a:pPr>
            <a:r>
              <a:rPr lang="ar-SA" b="1" cap="all" dirty="0">
                <a:latin typeface="+mj-lt"/>
                <a:ea typeface="+mj-ea"/>
                <a:cs typeface="+mj-cs"/>
              </a:rPr>
              <a:t>الف- دستاوردهاي سياسي</a:t>
            </a:r>
            <a:endParaRPr lang="en-US" b="1" cap="all" dirty="0">
              <a:latin typeface="+mj-lt"/>
              <a:ea typeface="+mj-ea"/>
              <a:cs typeface="+mj-cs"/>
            </a:endParaRPr>
          </a:p>
        </p:txBody>
      </p:sp>
    </p:spTree>
    <p:extLst>
      <p:ext uri="{BB962C8B-B14F-4D97-AF65-F5344CB8AC3E}">
        <p14:creationId xmlns="" xmlns:p14="http://schemas.microsoft.com/office/powerpoint/2010/main" val="3162127436"/>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686800" cy="838200"/>
          </a:xfrm>
        </p:spPr>
        <p:txBody>
          <a:bodyPr>
            <a:normAutofit fontScale="90000"/>
          </a:bodyPr>
          <a:lstStyle/>
          <a:p>
            <a:pPr algn="r"/>
            <a:r>
              <a:rPr lang="ar-SA" b="1" dirty="0">
                <a:effectLst/>
              </a:rPr>
              <a:t>ب- دستاورد‏هاي اقتصادي</a:t>
            </a:r>
            <a:r>
              <a:rPr lang="en-US" dirty="0">
                <a:effectLst/>
              </a:rPr>
              <a:t/>
            </a:r>
            <a:br>
              <a:rPr lang="en-US" dirty="0">
                <a:effectLst/>
              </a:rPr>
            </a:br>
            <a:endParaRPr lang="fa-IR" dirty="0"/>
          </a:p>
        </p:txBody>
      </p:sp>
      <p:sp>
        <p:nvSpPr>
          <p:cNvPr id="3" name="Content Placeholder 2"/>
          <p:cNvSpPr>
            <a:spLocks noGrp="1"/>
          </p:cNvSpPr>
          <p:nvPr>
            <p:ph idx="1"/>
          </p:nvPr>
        </p:nvSpPr>
        <p:spPr>
          <a:xfrm>
            <a:off x="0" y="1052736"/>
            <a:ext cx="9144000" cy="5688632"/>
          </a:xfrm>
        </p:spPr>
        <p:txBody>
          <a:bodyPr/>
          <a:lstStyle/>
          <a:p>
            <a:pPr indent="0" algn="just">
              <a:lnSpc>
                <a:spcPct val="150000"/>
              </a:lnSpc>
              <a:spcAft>
                <a:spcPts val="0"/>
              </a:spcAft>
              <a:buNone/>
            </a:pPr>
            <a:r>
              <a:rPr lang="ar-SA" sz="2400" b="1" dirty="0">
                <a:latin typeface="Calibri"/>
                <a:ea typeface="Times New Roman"/>
                <a:cs typeface="B Zar"/>
              </a:rPr>
              <a:t>1- پایه‌ریزی اقتصاد مبتنی بر احکام و قوانین اسلامی</a:t>
            </a:r>
            <a:endParaRPr lang="en-US" sz="2400" b="1" dirty="0">
              <a:latin typeface="Calibri"/>
              <a:ea typeface="Times New Roman"/>
              <a:cs typeface="Arial"/>
            </a:endParaRPr>
          </a:p>
          <a:p>
            <a:pPr indent="0" algn="just">
              <a:lnSpc>
                <a:spcPct val="150000"/>
              </a:lnSpc>
              <a:spcAft>
                <a:spcPts val="0"/>
              </a:spcAft>
              <a:buNone/>
            </a:pPr>
            <a:r>
              <a:rPr lang="ar-SA" sz="2400" b="1" dirty="0">
                <a:latin typeface="Calibri"/>
                <a:ea typeface="Times New Roman"/>
                <a:cs typeface="B Zar"/>
              </a:rPr>
              <a:t>2- </a:t>
            </a:r>
            <a:r>
              <a:rPr lang="ar-SA" sz="2400" b="1" dirty="0" smtClean="0">
                <a:latin typeface="Calibri"/>
                <a:ea typeface="Times New Roman"/>
                <a:cs typeface="B Zar"/>
              </a:rPr>
              <a:t>زمینه </a:t>
            </a:r>
            <a:r>
              <a:rPr lang="ar-SA" sz="2400" b="1" dirty="0">
                <a:latin typeface="Calibri"/>
                <a:ea typeface="Times New Roman"/>
                <a:cs typeface="B Zar"/>
              </a:rPr>
              <a:t>سازی برای استقلال اقتصادی کشور از طریق کاهش وابستگی ها</a:t>
            </a:r>
            <a:endParaRPr lang="en-US" sz="2400" b="1" dirty="0">
              <a:latin typeface="Calibri"/>
              <a:ea typeface="Times New Roman"/>
              <a:cs typeface="Arial"/>
            </a:endParaRPr>
          </a:p>
          <a:p>
            <a:pPr indent="0" algn="just">
              <a:lnSpc>
                <a:spcPct val="150000"/>
              </a:lnSpc>
              <a:spcAft>
                <a:spcPts val="0"/>
              </a:spcAft>
              <a:buNone/>
            </a:pPr>
            <a:r>
              <a:rPr lang="fa-IR" sz="2400" b="1" dirty="0" smtClean="0">
                <a:latin typeface="Calibri"/>
                <a:ea typeface="Times New Roman"/>
                <a:cs typeface="B Zar"/>
              </a:rPr>
              <a:t>3</a:t>
            </a:r>
            <a:r>
              <a:rPr lang="ar-SA" sz="2400" b="1" dirty="0" smtClean="0">
                <a:latin typeface="Calibri"/>
                <a:ea typeface="Times New Roman"/>
                <a:cs typeface="B Zar"/>
              </a:rPr>
              <a:t>- </a:t>
            </a:r>
            <a:r>
              <a:rPr lang="ar-SA" sz="2400" b="1" dirty="0">
                <a:latin typeface="Calibri"/>
                <a:ea typeface="Times New Roman"/>
                <a:cs typeface="B Zar"/>
              </a:rPr>
              <a:t>بسترسازی جهت توسعه و آبادانی کشور با رفع موانع در زیرساختهای اقتصادی</a:t>
            </a:r>
            <a:endParaRPr lang="en-US" sz="2400" b="1" dirty="0">
              <a:latin typeface="Calibri"/>
              <a:ea typeface="Times New Roman"/>
              <a:cs typeface="Arial"/>
            </a:endParaRPr>
          </a:p>
          <a:p>
            <a:pPr indent="0" algn="just">
              <a:lnSpc>
                <a:spcPct val="150000"/>
              </a:lnSpc>
              <a:spcAft>
                <a:spcPts val="0"/>
              </a:spcAft>
              <a:buNone/>
            </a:pPr>
            <a:r>
              <a:rPr lang="fa-IR" sz="2400" b="1" dirty="0" smtClean="0">
                <a:latin typeface="Calibri"/>
                <a:ea typeface="Times New Roman"/>
                <a:cs typeface="B Zar"/>
              </a:rPr>
              <a:t>4</a:t>
            </a:r>
            <a:r>
              <a:rPr lang="ar-SA" sz="2400" b="1" dirty="0" smtClean="0">
                <a:latin typeface="Calibri"/>
                <a:ea typeface="Times New Roman"/>
                <a:cs typeface="B Zar"/>
              </a:rPr>
              <a:t>- </a:t>
            </a:r>
            <a:r>
              <a:rPr lang="ar-SA" sz="2400" b="1" dirty="0">
                <a:latin typeface="Calibri"/>
                <a:ea typeface="Times New Roman"/>
                <a:cs typeface="B Zar"/>
              </a:rPr>
              <a:t>مقابله با فقر و بیکاری و تبعیض از طریق حمایت از محرومین</a:t>
            </a:r>
            <a:endParaRPr lang="en-US" sz="2400" b="1" dirty="0">
              <a:latin typeface="Calibri"/>
              <a:ea typeface="Times New Roman"/>
              <a:cs typeface="Arial"/>
            </a:endParaRPr>
          </a:p>
          <a:p>
            <a:pPr indent="0" algn="just">
              <a:lnSpc>
                <a:spcPct val="150000"/>
              </a:lnSpc>
              <a:spcAft>
                <a:spcPts val="0"/>
              </a:spcAft>
              <a:buNone/>
            </a:pPr>
            <a:r>
              <a:rPr lang="fa-IR" sz="2400" b="1" dirty="0" smtClean="0">
                <a:latin typeface="Calibri"/>
                <a:ea typeface="Times New Roman"/>
                <a:cs typeface="B Zar"/>
              </a:rPr>
              <a:t>5</a:t>
            </a:r>
            <a:r>
              <a:rPr lang="ar-SA" sz="2400" b="1" dirty="0" smtClean="0">
                <a:latin typeface="Calibri"/>
                <a:ea typeface="Times New Roman"/>
                <a:cs typeface="B Zar"/>
              </a:rPr>
              <a:t>- </a:t>
            </a:r>
            <a:r>
              <a:rPr lang="ar-SA" sz="2400" b="1" dirty="0">
                <a:latin typeface="Calibri"/>
                <a:ea typeface="Times New Roman"/>
                <a:cs typeface="B Zar"/>
              </a:rPr>
              <a:t>اولویت بخشی به توسعه مناطق محروم کشور</a:t>
            </a:r>
            <a:endParaRPr lang="en-US" sz="2400" b="1" dirty="0">
              <a:latin typeface="Calibri"/>
              <a:ea typeface="Times New Roman"/>
              <a:cs typeface="Arial"/>
            </a:endParaRPr>
          </a:p>
          <a:p>
            <a:pPr indent="0" algn="just">
              <a:lnSpc>
                <a:spcPct val="150000"/>
              </a:lnSpc>
              <a:spcAft>
                <a:spcPts val="0"/>
              </a:spcAft>
              <a:buNone/>
            </a:pPr>
            <a:r>
              <a:rPr lang="fa-IR" sz="2400" b="1" dirty="0" smtClean="0">
                <a:latin typeface="Calibri"/>
                <a:ea typeface="Times New Roman"/>
                <a:cs typeface="B Zar"/>
              </a:rPr>
              <a:t>6</a:t>
            </a:r>
            <a:r>
              <a:rPr lang="ar-SA" sz="2400" b="1" dirty="0" smtClean="0">
                <a:latin typeface="Calibri"/>
                <a:ea typeface="Times New Roman"/>
                <a:cs typeface="B Zar"/>
              </a:rPr>
              <a:t>- </a:t>
            </a:r>
            <a:r>
              <a:rPr lang="ar-SA" sz="2400" b="1" dirty="0">
                <a:latin typeface="Calibri"/>
                <a:ea typeface="Times New Roman"/>
                <a:cs typeface="B Zar"/>
              </a:rPr>
              <a:t>خودباوری و خوداتکایی در بخش تولیدات صنعتی و کشاورزی</a:t>
            </a:r>
            <a:endParaRPr lang="en-US" sz="2400" b="1" dirty="0">
              <a:latin typeface="Calibri"/>
              <a:ea typeface="Times New Roman"/>
              <a:cs typeface="Arial"/>
            </a:endParaRPr>
          </a:p>
          <a:p>
            <a:pPr indent="0" algn="just">
              <a:lnSpc>
                <a:spcPct val="150000"/>
              </a:lnSpc>
              <a:spcAft>
                <a:spcPts val="0"/>
              </a:spcAft>
              <a:buNone/>
            </a:pPr>
            <a:r>
              <a:rPr lang="fa-IR" sz="2400" b="1" dirty="0" smtClean="0">
                <a:latin typeface="Calibri"/>
                <a:ea typeface="Times New Roman"/>
                <a:cs typeface="B Zar"/>
              </a:rPr>
              <a:t>7</a:t>
            </a:r>
            <a:r>
              <a:rPr lang="ar-SA" sz="2400" b="1" dirty="0" smtClean="0">
                <a:latin typeface="Calibri"/>
                <a:ea typeface="Times New Roman"/>
                <a:cs typeface="B Zar"/>
              </a:rPr>
              <a:t>- </a:t>
            </a:r>
            <a:r>
              <a:rPr lang="ar-SA" sz="2400" b="1" dirty="0">
                <a:latin typeface="Calibri"/>
                <a:ea typeface="Times New Roman"/>
                <a:cs typeface="B Zar"/>
              </a:rPr>
              <a:t>مقابله با فرهنگ مصرف گرایی و اشرافی گری</a:t>
            </a:r>
            <a:endParaRPr lang="en-US" sz="2400" b="1" dirty="0">
              <a:latin typeface="Calibri"/>
              <a:ea typeface="Times New Roman"/>
              <a:cs typeface="Arial"/>
            </a:endParaRPr>
          </a:p>
          <a:p>
            <a:pPr marL="0" indent="0">
              <a:buNone/>
            </a:pPr>
            <a:endParaRPr lang="fa-IR" dirty="0"/>
          </a:p>
        </p:txBody>
      </p:sp>
    </p:spTree>
    <p:extLst>
      <p:ext uri="{BB962C8B-B14F-4D97-AF65-F5344CB8AC3E}">
        <p14:creationId xmlns="" xmlns:p14="http://schemas.microsoft.com/office/powerpoint/2010/main" val="3398532773"/>
      </p:ext>
    </p:extLst>
  </p:cSld>
  <p:clrMapOvr>
    <a:masterClrMapping/>
  </p:clrMapOvr>
  <p:transition spd="slow">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624"/>
            <a:ext cx="8686800" cy="838200"/>
          </a:xfrm>
        </p:spPr>
        <p:txBody>
          <a:bodyPr>
            <a:normAutofit fontScale="90000"/>
          </a:bodyPr>
          <a:lstStyle/>
          <a:p>
            <a:pPr algn="r"/>
            <a:r>
              <a:rPr lang="ar-SA" b="1" dirty="0">
                <a:effectLst/>
              </a:rPr>
              <a:t> </a:t>
            </a:r>
            <a:r>
              <a:rPr lang="en-US" dirty="0">
                <a:effectLst/>
              </a:rPr>
              <a:t/>
            </a:r>
            <a:br>
              <a:rPr lang="en-US" dirty="0">
                <a:effectLst/>
              </a:rPr>
            </a:br>
            <a:r>
              <a:rPr lang="ar-SA" b="1" dirty="0">
                <a:effectLst/>
              </a:rPr>
              <a:t>ج- دستاورد‏هاي علمي و فناوري</a:t>
            </a:r>
            <a:r>
              <a:rPr lang="en-US" dirty="0">
                <a:effectLst/>
              </a:rPr>
              <a:t/>
            </a:r>
            <a:br>
              <a:rPr lang="en-US" dirty="0">
                <a:effectLst/>
              </a:rPr>
            </a:br>
            <a:endParaRPr lang="fa-IR" dirty="0"/>
          </a:p>
        </p:txBody>
      </p:sp>
      <p:sp>
        <p:nvSpPr>
          <p:cNvPr id="3" name="Content Placeholder 2"/>
          <p:cNvSpPr>
            <a:spLocks noGrp="1"/>
          </p:cNvSpPr>
          <p:nvPr>
            <p:ph idx="1"/>
          </p:nvPr>
        </p:nvSpPr>
        <p:spPr>
          <a:xfrm>
            <a:off x="304800" y="1124744"/>
            <a:ext cx="8686800" cy="5616624"/>
          </a:xfrm>
        </p:spPr>
        <p:txBody>
          <a:bodyPr/>
          <a:lstStyle/>
          <a:p>
            <a:pPr indent="0" algn="justLow">
              <a:lnSpc>
                <a:spcPct val="150000"/>
              </a:lnSpc>
              <a:spcAft>
                <a:spcPts val="0"/>
              </a:spcAft>
              <a:buNone/>
            </a:pPr>
            <a:r>
              <a:rPr lang="fa-IR" sz="2000" b="1" dirty="0" smtClean="0">
                <a:solidFill>
                  <a:srgbClr val="002060"/>
                </a:solidFill>
                <a:latin typeface="Times New Roman"/>
                <a:ea typeface="Times New Roman"/>
                <a:cs typeface="B Zar"/>
              </a:rPr>
              <a:t>         </a:t>
            </a:r>
            <a:r>
              <a:rPr lang="ar-SA" sz="2000" b="1" dirty="0" smtClean="0">
                <a:solidFill>
                  <a:srgbClr val="002060"/>
                </a:solidFill>
                <a:latin typeface="Times New Roman"/>
                <a:ea typeface="Times New Roman"/>
                <a:cs typeface="B Zar"/>
              </a:rPr>
              <a:t>بر </a:t>
            </a:r>
            <a:r>
              <a:rPr lang="ar-SA" sz="2000" b="1" dirty="0">
                <a:solidFill>
                  <a:srgbClr val="002060"/>
                </a:solidFill>
                <a:latin typeface="Times New Roman"/>
                <a:ea typeface="Times New Roman"/>
                <a:cs typeface="B Zar"/>
              </a:rPr>
              <a:t>اساس آمارهای ارائه‌شده در گزارش پایگاه اطلاعات علمی تامسون رویترز (</a:t>
            </a:r>
            <a:r>
              <a:rPr lang="en-US" sz="2000" b="1" dirty="0">
                <a:solidFill>
                  <a:srgbClr val="002060"/>
                </a:solidFill>
                <a:latin typeface="Times New Roman"/>
                <a:ea typeface="Times New Roman"/>
                <a:cs typeface="B Zar"/>
              </a:rPr>
              <a:t>ISI</a:t>
            </a:r>
            <a:r>
              <a:rPr lang="ar-SA" sz="2000" b="1" dirty="0">
                <a:solidFill>
                  <a:srgbClr val="002060"/>
                </a:solidFill>
                <a:latin typeface="Times New Roman"/>
                <a:ea typeface="Times New Roman"/>
                <a:cs typeface="B Zar"/>
              </a:rPr>
              <a:t>)، رتبه‌ی علمی ایران در پانزده سال گذشته در سطح جهانی به ‌سرعت افزایش یافته است. ایران در سال 1998 (پانزده سال پیش) در رتبه‌ی 52 تولید علم جهان قرار داشت که در همین فاصله، با 33 رتبه رشد، </a:t>
            </a:r>
            <a:r>
              <a:rPr lang="ar-SA" sz="2000" b="1" dirty="0" smtClean="0">
                <a:solidFill>
                  <a:srgbClr val="002060"/>
                </a:solidFill>
                <a:latin typeface="Calibri"/>
                <a:ea typeface="Times New Roman"/>
                <a:cs typeface="B Zar"/>
              </a:rPr>
              <a:t>تولید </a:t>
            </a:r>
            <a:r>
              <a:rPr lang="ar-SA" sz="2000" b="1" dirty="0">
                <a:solidFill>
                  <a:srgbClr val="002060"/>
                </a:solidFill>
                <a:latin typeface="Calibri"/>
                <a:ea typeface="Times New Roman"/>
                <a:cs typeface="B Zar"/>
              </a:rPr>
              <a:t>علم ایران به رتبه‌ی 19 ارتقا یافته است. </a:t>
            </a:r>
            <a:endParaRPr lang="en-US" sz="1400" b="1" dirty="0">
              <a:solidFill>
                <a:srgbClr val="002060"/>
              </a:solidFill>
              <a:latin typeface="Calibri"/>
              <a:ea typeface="Times New Roman"/>
              <a:cs typeface="Arial"/>
            </a:endParaRPr>
          </a:p>
          <a:p>
            <a:pPr marL="0" indent="0">
              <a:lnSpc>
                <a:spcPct val="150000"/>
              </a:lnSpc>
              <a:buNone/>
            </a:pPr>
            <a:r>
              <a:rPr lang="fa-IR" sz="2000" b="1" dirty="0" smtClean="0">
                <a:solidFill>
                  <a:srgbClr val="002060"/>
                </a:solidFill>
                <a:latin typeface="Times New Roman"/>
                <a:ea typeface="Times New Roman"/>
                <a:cs typeface="B Zar"/>
              </a:rPr>
              <a:t>       </a:t>
            </a:r>
            <a:r>
              <a:rPr lang="ar-SA" sz="2000" b="1" dirty="0" smtClean="0">
                <a:solidFill>
                  <a:srgbClr val="002060"/>
                </a:solidFill>
                <a:latin typeface="Times New Roman"/>
                <a:ea typeface="Times New Roman"/>
                <a:cs typeface="B Zar"/>
              </a:rPr>
              <a:t>دستيابي </a:t>
            </a:r>
            <a:r>
              <a:rPr lang="ar-SA" sz="2000" b="1" dirty="0">
                <a:solidFill>
                  <a:srgbClr val="002060"/>
                </a:solidFill>
                <a:latin typeface="Times New Roman"/>
                <a:ea typeface="Times New Roman"/>
                <a:cs typeface="B Zar"/>
              </a:rPr>
              <a:t>به فناوري‏هاي </a:t>
            </a:r>
            <a:r>
              <a:rPr lang="ar-SA" sz="2000" b="1" dirty="0" smtClean="0">
                <a:solidFill>
                  <a:srgbClr val="002060"/>
                </a:solidFill>
                <a:latin typeface="Times New Roman"/>
                <a:ea typeface="Times New Roman"/>
                <a:cs typeface="B Zar"/>
              </a:rPr>
              <a:t>نوين</a:t>
            </a:r>
            <a:r>
              <a:rPr lang="fa-IR" sz="2000" b="1" dirty="0" smtClean="0">
                <a:solidFill>
                  <a:srgbClr val="002060"/>
                </a:solidFill>
                <a:latin typeface="Times New Roman"/>
                <a:ea typeface="Times New Roman"/>
                <a:cs typeface="B Zar"/>
              </a:rPr>
              <a:t> </a:t>
            </a:r>
            <a:r>
              <a:rPr lang="ar-SA" sz="2000" b="1" dirty="0" smtClean="0">
                <a:solidFill>
                  <a:srgbClr val="002060"/>
                </a:solidFill>
                <a:latin typeface="Times New Roman"/>
                <a:ea typeface="Times New Roman"/>
                <a:cs typeface="B Zar"/>
              </a:rPr>
              <a:t>و استراتژیک</a:t>
            </a:r>
            <a:r>
              <a:rPr lang="fa-IR" sz="2000" b="1" dirty="0" smtClean="0">
                <a:solidFill>
                  <a:srgbClr val="002060"/>
                </a:solidFill>
                <a:latin typeface="Times New Roman"/>
                <a:ea typeface="Times New Roman"/>
                <a:cs typeface="B Zar"/>
              </a:rPr>
              <a:t> با</a:t>
            </a:r>
            <a:r>
              <a:rPr lang="ar-SA" sz="2000" b="1" dirty="0" smtClean="0">
                <a:solidFill>
                  <a:srgbClr val="002060"/>
                </a:solidFill>
                <a:latin typeface="Times New Roman"/>
                <a:ea typeface="Times New Roman"/>
                <a:cs typeface="B Zar"/>
              </a:rPr>
              <a:t> </a:t>
            </a:r>
            <a:r>
              <a:rPr lang="ar-SA" sz="2000" b="1" dirty="0">
                <a:solidFill>
                  <a:srgbClr val="002060"/>
                </a:solidFill>
                <a:latin typeface="Times New Roman"/>
                <a:ea typeface="Times New Roman"/>
                <a:cs typeface="B Zar"/>
              </a:rPr>
              <a:t>تکيه بر نيروي </a:t>
            </a:r>
            <a:r>
              <a:rPr lang="ar-SA" sz="2000" b="1" dirty="0" smtClean="0">
                <a:solidFill>
                  <a:srgbClr val="002060"/>
                </a:solidFill>
                <a:latin typeface="Times New Roman"/>
                <a:ea typeface="Times New Roman"/>
                <a:cs typeface="B Zar"/>
              </a:rPr>
              <a:t>جوان</a:t>
            </a:r>
            <a:r>
              <a:rPr lang="fa-IR" sz="2000" b="1" dirty="0" smtClean="0">
                <a:solidFill>
                  <a:srgbClr val="002060"/>
                </a:solidFill>
                <a:latin typeface="Times New Roman"/>
                <a:ea typeface="Times New Roman"/>
                <a:cs typeface="B Zar"/>
              </a:rPr>
              <a:t>:</a:t>
            </a:r>
            <a:r>
              <a:rPr lang="ar-SA" sz="2000" b="1" dirty="0" smtClean="0">
                <a:solidFill>
                  <a:srgbClr val="002060"/>
                </a:solidFill>
                <a:latin typeface="Times New Roman"/>
                <a:ea typeface="Times New Roman"/>
                <a:cs typeface="B Zar"/>
              </a:rPr>
              <a:t> </a:t>
            </a:r>
            <a:endParaRPr lang="fa-IR" sz="2000" b="1" dirty="0" smtClean="0">
              <a:solidFill>
                <a:srgbClr val="002060"/>
              </a:solidFill>
              <a:latin typeface="Times New Roman"/>
              <a:ea typeface="Times New Roman"/>
              <a:cs typeface="B Zar"/>
            </a:endParaRPr>
          </a:p>
          <a:p>
            <a:pPr>
              <a:buFont typeface="Wingdings" pitchFamily="2" charset="2"/>
              <a:buChar char="§"/>
            </a:pPr>
            <a:r>
              <a:rPr lang="ar-SA" sz="2800" b="1" dirty="0" smtClean="0">
                <a:solidFill>
                  <a:srgbClr val="0070C0"/>
                </a:solidFill>
                <a:latin typeface="Times New Roman"/>
                <a:ea typeface="Times New Roman"/>
                <a:cs typeface="B Zar"/>
              </a:rPr>
              <a:t>هسته</a:t>
            </a:r>
            <a:r>
              <a:rPr lang="ar-SA" sz="2800" b="1" dirty="0">
                <a:solidFill>
                  <a:srgbClr val="0070C0"/>
                </a:solidFill>
                <a:latin typeface="Times New Roman"/>
                <a:ea typeface="Times New Roman"/>
                <a:cs typeface="B Zar"/>
              </a:rPr>
              <a:t>‎</a:t>
            </a:r>
            <a:r>
              <a:rPr lang="ar-SA" sz="2800" b="1" dirty="0" smtClean="0">
                <a:solidFill>
                  <a:srgbClr val="0070C0"/>
                </a:solidFill>
                <a:latin typeface="Times New Roman"/>
                <a:ea typeface="Times New Roman"/>
                <a:cs typeface="B Zar"/>
              </a:rPr>
              <a:t>اي</a:t>
            </a:r>
            <a:endParaRPr lang="fa-IR" sz="2800" b="1" dirty="0" smtClean="0">
              <a:solidFill>
                <a:srgbClr val="0070C0"/>
              </a:solidFill>
              <a:latin typeface="Times New Roman"/>
              <a:ea typeface="Times New Roman"/>
              <a:cs typeface="B Zar"/>
            </a:endParaRPr>
          </a:p>
          <a:p>
            <a:pPr>
              <a:buFont typeface="Wingdings" pitchFamily="2" charset="2"/>
              <a:buChar char="§"/>
            </a:pPr>
            <a:r>
              <a:rPr lang="ar-SA" sz="2800" b="1" dirty="0" smtClean="0">
                <a:solidFill>
                  <a:srgbClr val="0070C0"/>
                </a:solidFill>
                <a:latin typeface="Times New Roman"/>
                <a:ea typeface="Times New Roman"/>
                <a:cs typeface="B Zar"/>
              </a:rPr>
              <a:t>نانو تکنولوژی</a:t>
            </a:r>
            <a:endParaRPr lang="fa-IR" sz="2800" b="1" dirty="0" smtClean="0">
              <a:solidFill>
                <a:srgbClr val="0070C0"/>
              </a:solidFill>
              <a:latin typeface="Times New Roman"/>
              <a:ea typeface="Times New Roman"/>
              <a:cs typeface="B Zar"/>
            </a:endParaRPr>
          </a:p>
          <a:p>
            <a:pPr>
              <a:buFont typeface="Wingdings" pitchFamily="2" charset="2"/>
              <a:buChar char="§"/>
            </a:pPr>
            <a:r>
              <a:rPr lang="ar-SA" sz="2800" b="1" dirty="0" smtClean="0">
                <a:solidFill>
                  <a:srgbClr val="0070C0"/>
                </a:solidFill>
                <a:latin typeface="Times New Roman"/>
                <a:ea typeface="Times New Roman"/>
                <a:cs typeface="B Zar"/>
              </a:rPr>
              <a:t>سلول</a:t>
            </a:r>
            <a:r>
              <a:rPr lang="ar-SA" sz="2800" b="1" dirty="0">
                <a:solidFill>
                  <a:srgbClr val="0070C0"/>
                </a:solidFill>
                <a:latin typeface="Times New Roman"/>
                <a:ea typeface="Times New Roman"/>
                <a:cs typeface="B Zar"/>
              </a:rPr>
              <a:t>‏هاي </a:t>
            </a:r>
            <a:r>
              <a:rPr lang="ar-SA" sz="2800" b="1" dirty="0" smtClean="0">
                <a:solidFill>
                  <a:srgbClr val="0070C0"/>
                </a:solidFill>
                <a:latin typeface="Times New Roman"/>
                <a:ea typeface="Times New Roman"/>
                <a:cs typeface="B Zar"/>
              </a:rPr>
              <a:t>بنيادي</a:t>
            </a:r>
            <a:endParaRPr lang="fa-IR" sz="2800" b="1" dirty="0" smtClean="0">
              <a:solidFill>
                <a:srgbClr val="0070C0"/>
              </a:solidFill>
              <a:latin typeface="Times New Roman"/>
              <a:ea typeface="Times New Roman"/>
              <a:cs typeface="B Zar"/>
            </a:endParaRPr>
          </a:p>
          <a:p>
            <a:pPr>
              <a:buFont typeface="Wingdings" pitchFamily="2" charset="2"/>
              <a:buChar char="§"/>
            </a:pPr>
            <a:r>
              <a:rPr lang="ar-SA" sz="2800" b="1" dirty="0" smtClean="0">
                <a:solidFill>
                  <a:srgbClr val="0070C0"/>
                </a:solidFill>
                <a:latin typeface="Times New Roman"/>
                <a:ea typeface="Times New Roman"/>
                <a:cs typeface="B Zar"/>
              </a:rPr>
              <a:t>هوافض</a:t>
            </a:r>
            <a:r>
              <a:rPr lang="fa-IR" sz="2800" b="1" dirty="0" smtClean="0">
                <a:solidFill>
                  <a:srgbClr val="0070C0"/>
                </a:solidFill>
                <a:latin typeface="Times New Roman"/>
                <a:ea typeface="Times New Roman"/>
                <a:cs typeface="B Zar"/>
              </a:rPr>
              <a:t>ا</a:t>
            </a:r>
          </a:p>
          <a:p>
            <a:pPr>
              <a:buFont typeface="Wingdings" pitchFamily="2" charset="2"/>
              <a:buChar char="§"/>
            </a:pPr>
            <a:r>
              <a:rPr lang="ar-SA" sz="2800" b="1" dirty="0" smtClean="0">
                <a:solidFill>
                  <a:srgbClr val="0070C0"/>
                </a:solidFill>
                <a:latin typeface="Times New Roman"/>
                <a:ea typeface="Times New Roman"/>
                <a:cs typeface="B Zar"/>
              </a:rPr>
              <a:t>پزشکی</a:t>
            </a:r>
            <a:endParaRPr lang="fa-IR" sz="2800" b="1" dirty="0" smtClean="0">
              <a:solidFill>
                <a:srgbClr val="0070C0"/>
              </a:solidFill>
              <a:latin typeface="Times New Roman"/>
              <a:ea typeface="Times New Roman"/>
              <a:cs typeface="B Zar"/>
            </a:endParaRPr>
          </a:p>
          <a:p>
            <a:pPr>
              <a:buFont typeface="Wingdings" pitchFamily="2" charset="2"/>
              <a:buChar char="§"/>
            </a:pPr>
            <a:r>
              <a:rPr lang="fa-IR" sz="2800" b="1" dirty="0" smtClean="0">
                <a:solidFill>
                  <a:srgbClr val="0070C0"/>
                </a:solidFill>
                <a:latin typeface="Times New Roman"/>
                <a:ea typeface="Times New Roman"/>
                <a:cs typeface="B Zar"/>
              </a:rPr>
              <a:t>امنیت</a:t>
            </a:r>
          </a:p>
          <a:p>
            <a:pPr>
              <a:buNone/>
            </a:pPr>
            <a:endParaRPr lang="fa-IR" sz="2800" b="1" dirty="0">
              <a:solidFill>
                <a:srgbClr val="0070C0"/>
              </a:solidFill>
            </a:endParaRPr>
          </a:p>
        </p:txBody>
      </p:sp>
    </p:spTree>
    <p:extLst>
      <p:ext uri="{BB962C8B-B14F-4D97-AF65-F5344CB8AC3E}">
        <p14:creationId xmlns="" xmlns:p14="http://schemas.microsoft.com/office/powerpoint/2010/main" val="2489772068"/>
      </p:ext>
    </p:extLst>
  </p:cSld>
  <p:clrMapOvr>
    <a:masterClrMapping/>
  </p:clrMapOvr>
  <p:transition spd="slow">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838200"/>
          </a:xfrm>
        </p:spPr>
        <p:txBody>
          <a:bodyPr>
            <a:normAutofit fontScale="90000"/>
          </a:bodyPr>
          <a:lstStyle/>
          <a:p>
            <a:pPr algn="r"/>
            <a:r>
              <a:rPr lang="ar-SA" b="1" dirty="0">
                <a:effectLst/>
              </a:rPr>
              <a:t>د- دستاوردهاي فرهنگي</a:t>
            </a:r>
            <a:r>
              <a:rPr lang="en-US" b="1" dirty="0">
                <a:effectLst/>
              </a:rPr>
              <a:t>- </a:t>
            </a:r>
            <a:r>
              <a:rPr lang="ar-SA" b="1" dirty="0">
                <a:effectLst/>
              </a:rPr>
              <a:t> </a:t>
            </a:r>
            <a:r>
              <a:rPr lang="ar-SA" b="1" dirty="0" smtClean="0">
                <a:effectLst/>
              </a:rPr>
              <a:t>اجتماعی</a:t>
            </a:r>
            <a:r>
              <a:rPr lang="fa-IR" b="1" dirty="0" smtClean="0">
                <a:effectLst/>
              </a:rPr>
              <a:t>-1</a:t>
            </a:r>
            <a:r>
              <a:rPr lang="en-US" dirty="0">
                <a:effectLst/>
              </a:rPr>
              <a:t/>
            </a:r>
            <a:br>
              <a:rPr lang="en-US" dirty="0">
                <a:effectLst/>
              </a:rPr>
            </a:br>
            <a:endParaRPr lang="fa-IR" dirty="0"/>
          </a:p>
        </p:txBody>
      </p:sp>
      <p:sp>
        <p:nvSpPr>
          <p:cNvPr id="3" name="Content Placeholder 2"/>
          <p:cNvSpPr>
            <a:spLocks noGrp="1"/>
          </p:cNvSpPr>
          <p:nvPr>
            <p:ph idx="1"/>
          </p:nvPr>
        </p:nvSpPr>
        <p:spPr>
          <a:xfrm>
            <a:off x="107504" y="1124744"/>
            <a:ext cx="9036496" cy="5472608"/>
          </a:xfrm>
        </p:spPr>
        <p:txBody>
          <a:bodyPr/>
          <a:lstStyle/>
          <a:p>
            <a:pPr indent="0" algn="just">
              <a:lnSpc>
                <a:spcPct val="150000"/>
              </a:lnSpc>
              <a:spcAft>
                <a:spcPts val="0"/>
              </a:spcAft>
              <a:buNone/>
            </a:pPr>
            <a:r>
              <a:rPr lang="ar-SA" sz="2400" b="1" dirty="0">
                <a:solidFill>
                  <a:srgbClr val="002060"/>
                </a:solidFill>
                <a:latin typeface="Calibri"/>
                <a:ea typeface="Times New Roman"/>
                <a:cs typeface="B Zar"/>
              </a:rPr>
              <a:t>1- مقابله با فرهنگ منحط ضد دینی و اسلامی شاهنشاهی</a:t>
            </a:r>
            <a:endParaRPr lang="en-US" sz="1600" b="1" dirty="0">
              <a:solidFill>
                <a:srgbClr val="002060"/>
              </a:solidFill>
              <a:latin typeface="Calibri"/>
              <a:ea typeface="Times New Roman"/>
              <a:cs typeface="Arial"/>
            </a:endParaRPr>
          </a:p>
          <a:p>
            <a:pPr indent="0" algn="just">
              <a:lnSpc>
                <a:spcPct val="150000"/>
              </a:lnSpc>
              <a:spcAft>
                <a:spcPts val="0"/>
              </a:spcAft>
              <a:buNone/>
            </a:pPr>
            <a:r>
              <a:rPr lang="ar-SA" sz="2400" b="1" dirty="0">
                <a:solidFill>
                  <a:srgbClr val="002060"/>
                </a:solidFill>
                <a:latin typeface="Calibri"/>
                <a:ea typeface="Times New Roman"/>
                <a:cs typeface="B Zar"/>
              </a:rPr>
              <a:t>2- مقابله با موج فساد علنی و رواج بی بند و باری غربی</a:t>
            </a:r>
            <a:endParaRPr lang="en-US" sz="1600" b="1" dirty="0">
              <a:solidFill>
                <a:srgbClr val="002060"/>
              </a:solidFill>
              <a:latin typeface="Calibri"/>
              <a:ea typeface="Times New Roman"/>
              <a:cs typeface="Arial"/>
            </a:endParaRPr>
          </a:p>
          <a:p>
            <a:pPr indent="0" algn="just">
              <a:lnSpc>
                <a:spcPct val="150000"/>
              </a:lnSpc>
              <a:spcAft>
                <a:spcPts val="0"/>
              </a:spcAft>
              <a:buNone/>
            </a:pPr>
            <a:r>
              <a:rPr lang="ar-SA" sz="2400" b="1" dirty="0">
                <a:solidFill>
                  <a:srgbClr val="002060"/>
                </a:solidFill>
                <a:latin typeface="Calibri"/>
                <a:ea typeface="Times New Roman"/>
                <a:cs typeface="B Zar"/>
              </a:rPr>
              <a:t>3- ترویج فرهنگ معنوی اسلامی و قرآنی</a:t>
            </a:r>
            <a:endParaRPr lang="en-US" sz="1600" b="1" dirty="0">
              <a:solidFill>
                <a:srgbClr val="002060"/>
              </a:solidFill>
              <a:latin typeface="Calibri"/>
              <a:ea typeface="Times New Roman"/>
              <a:cs typeface="Arial"/>
            </a:endParaRPr>
          </a:p>
          <a:p>
            <a:pPr indent="0" algn="just">
              <a:lnSpc>
                <a:spcPct val="150000"/>
              </a:lnSpc>
              <a:spcAft>
                <a:spcPts val="0"/>
              </a:spcAft>
              <a:buNone/>
            </a:pPr>
            <a:r>
              <a:rPr lang="ar-SA" sz="2400" b="1" dirty="0">
                <a:solidFill>
                  <a:srgbClr val="002060"/>
                </a:solidFill>
                <a:latin typeface="Calibri"/>
                <a:ea typeface="Times New Roman"/>
                <a:cs typeface="B Zar"/>
              </a:rPr>
              <a:t>4- احیای شعائر الهی و احکام اسلامی نظیر امر به معروف و نهی از منکر</a:t>
            </a:r>
            <a:endParaRPr lang="en-US" sz="1600" b="1" dirty="0">
              <a:solidFill>
                <a:srgbClr val="002060"/>
              </a:solidFill>
              <a:latin typeface="Calibri"/>
              <a:ea typeface="Times New Roman"/>
              <a:cs typeface="Arial"/>
            </a:endParaRPr>
          </a:p>
          <a:p>
            <a:pPr indent="0" algn="just">
              <a:lnSpc>
                <a:spcPct val="150000"/>
              </a:lnSpc>
              <a:spcAft>
                <a:spcPts val="0"/>
              </a:spcAft>
              <a:buNone/>
            </a:pPr>
            <a:r>
              <a:rPr lang="ar-SA" sz="2400" b="1" dirty="0">
                <a:solidFill>
                  <a:srgbClr val="002060"/>
                </a:solidFill>
                <a:latin typeface="Calibri"/>
                <a:ea typeface="Times New Roman"/>
                <a:cs typeface="B Zar"/>
              </a:rPr>
              <a:t>5- بازسازی نقش مساجد و رواج فرهنگ نماز، نماز جماعت و نماز جمعه</a:t>
            </a:r>
            <a:endParaRPr lang="en-US" sz="1600" b="1" dirty="0">
              <a:solidFill>
                <a:srgbClr val="002060"/>
              </a:solidFill>
              <a:latin typeface="Calibri"/>
              <a:ea typeface="Times New Roman"/>
              <a:cs typeface="Arial"/>
            </a:endParaRPr>
          </a:p>
          <a:p>
            <a:pPr indent="0" algn="just">
              <a:lnSpc>
                <a:spcPct val="150000"/>
              </a:lnSpc>
              <a:spcAft>
                <a:spcPts val="0"/>
              </a:spcAft>
              <a:buNone/>
            </a:pPr>
            <a:r>
              <a:rPr lang="ar-SA" sz="2400" b="1" dirty="0">
                <a:solidFill>
                  <a:srgbClr val="002060"/>
                </a:solidFill>
                <a:latin typeface="Calibri"/>
                <a:ea typeface="Times New Roman"/>
                <a:cs typeface="B Zar"/>
              </a:rPr>
              <a:t>6- استقلال فرهنگی با تکیه بر خودباوری فرهنگی و هویت بومی اسلامی و ایرانی</a:t>
            </a:r>
            <a:endParaRPr lang="en-US" sz="1600" b="1" dirty="0">
              <a:solidFill>
                <a:srgbClr val="002060"/>
              </a:solidFill>
              <a:latin typeface="Calibri"/>
              <a:ea typeface="Times New Roman"/>
              <a:cs typeface="Arial"/>
            </a:endParaRPr>
          </a:p>
          <a:p>
            <a:pPr indent="0" algn="just">
              <a:spcAft>
                <a:spcPts val="0"/>
              </a:spcAft>
              <a:buNone/>
            </a:pPr>
            <a:r>
              <a:rPr lang="ar-SA" sz="2400" b="1" dirty="0">
                <a:solidFill>
                  <a:srgbClr val="002060"/>
                </a:solidFill>
                <a:latin typeface="Calibri"/>
                <a:ea typeface="Times New Roman"/>
                <a:cs typeface="B Zar"/>
              </a:rPr>
              <a:t>7- احیای شان و منزلت معنوی زن در اجتماع</a:t>
            </a:r>
            <a:endParaRPr lang="en-US" sz="2400" b="1" dirty="0">
              <a:solidFill>
                <a:srgbClr val="002060"/>
              </a:solidFill>
              <a:latin typeface="Calibri"/>
              <a:ea typeface="Times New Roman"/>
              <a:cs typeface="B Zar"/>
            </a:endParaRPr>
          </a:p>
          <a:p>
            <a:pPr indent="0" algn="just">
              <a:spcAft>
                <a:spcPts val="0"/>
              </a:spcAft>
              <a:buNone/>
            </a:pPr>
            <a:r>
              <a:rPr lang="ar-SA" sz="2400" b="1" dirty="0">
                <a:solidFill>
                  <a:srgbClr val="002060"/>
                </a:solidFill>
                <a:latin typeface="Calibri"/>
                <a:ea typeface="Times New Roman"/>
                <a:cs typeface="B Zar"/>
              </a:rPr>
              <a:t>8- ارتقاء سطح سواد و علم در کشور با مبارزه با بی سوادی</a:t>
            </a:r>
            <a:endParaRPr lang="en-US" sz="2400" b="1" dirty="0">
              <a:solidFill>
                <a:srgbClr val="002060"/>
              </a:solidFill>
              <a:latin typeface="Calibri"/>
              <a:ea typeface="Times New Roman"/>
              <a:cs typeface="B Zar"/>
            </a:endParaRPr>
          </a:p>
          <a:p>
            <a:endParaRPr lang="fa-IR" dirty="0"/>
          </a:p>
        </p:txBody>
      </p:sp>
    </p:spTree>
    <p:extLst>
      <p:ext uri="{BB962C8B-B14F-4D97-AF65-F5344CB8AC3E}">
        <p14:creationId xmlns="" xmlns:p14="http://schemas.microsoft.com/office/powerpoint/2010/main" val="3046047559"/>
      </p:ext>
    </p:extLst>
  </p:cSld>
  <p:clrMapOvr>
    <a:masterClrMapping/>
  </p:clrMapOvr>
  <mc:AlternateContent xmlns:mc="http://schemas.openxmlformats.org/markup-compatibility/2006">
    <mc:Choice xmlns=""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624"/>
            <a:ext cx="8686800" cy="838200"/>
          </a:xfrm>
        </p:spPr>
        <p:txBody>
          <a:bodyPr/>
          <a:lstStyle/>
          <a:p>
            <a:pPr algn="r"/>
            <a:r>
              <a:rPr lang="ar-SA" sz="3200" b="1" dirty="0">
                <a:solidFill>
                  <a:srgbClr val="4E3B30"/>
                </a:solidFill>
                <a:effectLst/>
              </a:rPr>
              <a:t>د- دستاوردهاي فرهنگي</a:t>
            </a:r>
            <a:r>
              <a:rPr lang="en-US" sz="3200" b="1" dirty="0">
                <a:solidFill>
                  <a:srgbClr val="4E3B30"/>
                </a:solidFill>
                <a:effectLst/>
              </a:rPr>
              <a:t>- </a:t>
            </a:r>
            <a:r>
              <a:rPr lang="ar-SA" sz="3200" b="1" dirty="0">
                <a:solidFill>
                  <a:srgbClr val="4E3B30"/>
                </a:solidFill>
                <a:effectLst/>
              </a:rPr>
              <a:t> </a:t>
            </a:r>
            <a:r>
              <a:rPr lang="ar-SA" sz="3200" b="1" dirty="0" smtClean="0">
                <a:solidFill>
                  <a:srgbClr val="4E3B30"/>
                </a:solidFill>
                <a:effectLst/>
              </a:rPr>
              <a:t>اجتماعی</a:t>
            </a:r>
            <a:r>
              <a:rPr lang="fa-IR" sz="3200" b="1" dirty="0" smtClean="0">
                <a:solidFill>
                  <a:srgbClr val="4E3B30"/>
                </a:solidFill>
                <a:effectLst/>
              </a:rPr>
              <a:t>-2</a:t>
            </a:r>
            <a:endParaRPr lang="fa-IR" dirty="0"/>
          </a:p>
        </p:txBody>
      </p:sp>
      <p:sp>
        <p:nvSpPr>
          <p:cNvPr id="3" name="Content Placeholder 2"/>
          <p:cNvSpPr>
            <a:spLocks noGrp="1"/>
          </p:cNvSpPr>
          <p:nvPr>
            <p:ph idx="1"/>
          </p:nvPr>
        </p:nvSpPr>
        <p:spPr>
          <a:xfrm>
            <a:off x="188912" y="1412776"/>
            <a:ext cx="8991600" cy="5112568"/>
          </a:xfrm>
        </p:spPr>
        <p:txBody>
          <a:bodyPr/>
          <a:lstStyle/>
          <a:p>
            <a:pPr indent="0" algn="just">
              <a:lnSpc>
                <a:spcPct val="150000"/>
              </a:lnSpc>
              <a:spcAft>
                <a:spcPts val="0"/>
              </a:spcAft>
              <a:buNone/>
            </a:pPr>
            <a:r>
              <a:rPr lang="ar-SA" sz="2600" b="1" dirty="0">
                <a:solidFill>
                  <a:srgbClr val="002060"/>
                </a:solidFill>
                <a:latin typeface="Calibri"/>
                <a:ea typeface="Times New Roman"/>
                <a:cs typeface="B Zar"/>
              </a:rPr>
              <a:t>9- تحول در نظام آموزشی و محتوای کتب درسی مدارس و </a:t>
            </a:r>
            <a:r>
              <a:rPr lang="ar-SA" sz="2600" b="1" dirty="0" smtClean="0">
                <a:solidFill>
                  <a:srgbClr val="002060"/>
                </a:solidFill>
                <a:latin typeface="Calibri"/>
                <a:ea typeface="Times New Roman"/>
                <a:cs typeface="B Zar"/>
              </a:rPr>
              <a:t>دانشگاهها</a:t>
            </a:r>
            <a:endParaRPr lang="en-US" sz="2600" b="1" dirty="0" smtClean="0">
              <a:solidFill>
                <a:srgbClr val="002060"/>
              </a:solidFill>
              <a:latin typeface="Calibri"/>
              <a:ea typeface="Times New Roman"/>
              <a:cs typeface="Arial"/>
            </a:endParaRPr>
          </a:p>
          <a:p>
            <a:pPr indent="0" algn="just">
              <a:lnSpc>
                <a:spcPct val="150000"/>
              </a:lnSpc>
              <a:spcAft>
                <a:spcPts val="0"/>
              </a:spcAft>
              <a:buNone/>
            </a:pPr>
            <a:r>
              <a:rPr lang="ar-SA" sz="2600" b="1" dirty="0" smtClean="0">
                <a:solidFill>
                  <a:srgbClr val="002060"/>
                </a:solidFill>
                <a:latin typeface="Calibri"/>
                <a:ea typeface="Times New Roman"/>
                <a:cs typeface="B Zar"/>
              </a:rPr>
              <a:t>10- رواج فرهنگ عمومی ایثار، شهادت و تحول روحی ملی</a:t>
            </a:r>
            <a:endParaRPr lang="en-US" sz="2600" b="1" dirty="0" smtClean="0">
              <a:solidFill>
                <a:srgbClr val="002060"/>
              </a:solidFill>
              <a:latin typeface="Calibri"/>
              <a:ea typeface="Times New Roman"/>
              <a:cs typeface="Arial"/>
            </a:endParaRPr>
          </a:p>
          <a:p>
            <a:pPr indent="0" algn="just">
              <a:lnSpc>
                <a:spcPct val="150000"/>
              </a:lnSpc>
              <a:spcAft>
                <a:spcPts val="0"/>
              </a:spcAft>
              <a:buNone/>
            </a:pPr>
            <a:r>
              <a:rPr lang="ar-SA" sz="2600" b="1" dirty="0" smtClean="0">
                <a:solidFill>
                  <a:srgbClr val="002060"/>
                </a:solidFill>
                <a:latin typeface="Calibri"/>
                <a:ea typeface="Times New Roman"/>
                <a:cs typeface="B Zar"/>
              </a:rPr>
              <a:t>11- </a:t>
            </a:r>
            <a:r>
              <a:rPr lang="ar-SA" sz="2600" b="1" dirty="0">
                <a:solidFill>
                  <a:srgbClr val="002060"/>
                </a:solidFill>
                <a:latin typeface="Calibri"/>
                <a:ea typeface="Times New Roman"/>
                <a:cs typeface="B Zar"/>
              </a:rPr>
              <a:t>مقابله با فساد اجتماعی و اخلاقی اعم از مشروب خواری ها، فاحشه خانه ها، هنر مبتذل، موسیقی حرام، قمارخانه‌ها و ...</a:t>
            </a:r>
            <a:endParaRPr lang="en-US" sz="2600" b="1" dirty="0">
              <a:solidFill>
                <a:srgbClr val="002060"/>
              </a:solidFill>
              <a:latin typeface="Calibri"/>
              <a:ea typeface="Times New Roman"/>
              <a:cs typeface="Arial"/>
            </a:endParaRPr>
          </a:p>
          <a:p>
            <a:pPr indent="0" algn="just">
              <a:lnSpc>
                <a:spcPct val="150000"/>
              </a:lnSpc>
              <a:spcAft>
                <a:spcPts val="0"/>
              </a:spcAft>
              <a:buNone/>
            </a:pPr>
            <a:r>
              <a:rPr lang="ar-SA" sz="2600" b="1" dirty="0">
                <a:solidFill>
                  <a:srgbClr val="002060"/>
                </a:solidFill>
                <a:latin typeface="Calibri"/>
                <a:ea typeface="Times New Roman"/>
                <a:cs typeface="B Zar"/>
              </a:rPr>
              <a:t>12- مقابله با استفاده ابزاری از زنان در زمینه‌های مختلف</a:t>
            </a:r>
            <a:endParaRPr lang="en-US" sz="2600" b="1" dirty="0">
              <a:solidFill>
                <a:srgbClr val="002060"/>
              </a:solidFill>
              <a:latin typeface="Calibri"/>
              <a:ea typeface="Times New Roman"/>
              <a:cs typeface="Arial"/>
            </a:endParaRPr>
          </a:p>
          <a:p>
            <a:pPr indent="0" algn="just">
              <a:lnSpc>
                <a:spcPct val="150000"/>
              </a:lnSpc>
              <a:spcAft>
                <a:spcPts val="0"/>
              </a:spcAft>
              <a:buNone/>
            </a:pPr>
            <a:r>
              <a:rPr lang="ar-SA" sz="2600" b="1" dirty="0">
                <a:solidFill>
                  <a:srgbClr val="002060"/>
                </a:solidFill>
                <a:latin typeface="Calibri"/>
                <a:ea typeface="Times New Roman"/>
                <a:cs typeface="B Zar"/>
              </a:rPr>
              <a:t>13- تلاش برای کاهش فاصله طبقاتی و مظاهر آن</a:t>
            </a:r>
            <a:endParaRPr lang="en-US" sz="2600" b="1" dirty="0">
              <a:solidFill>
                <a:srgbClr val="002060"/>
              </a:solidFill>
              <a:latin typeface="Calibri"/>
              <a:ea typeface="Times New Roman"/>
              <a:cs typeface="Arial"/>
            </a:endParaRPr>
          </a:p>
          <a:p>
            <a:pPr indent="0" algn="just">
              <a:lnSpc>
                <a:spcPct val="150000"/>
              </a:lnSpc>
              <a:spcAft>
                <a:spcPts val="0"/>
              </a:spcAft>
              <a:buNone/>
            </a:pPr>
            <a:r>
              <a:rPr lang="ar-SA" sz="2600" b="1" dirty="0">
                <a:solidFill>
                  <a:srgbClr val="002060"/>
                </a:solidFill>
                <a:latin typeface="Calibri"/>
                <a:ea typeface="Times New Roman"/>
                <a:cs typeface="B Zar"/>
              </a:rPr>
              <a:t>14- مقابله با تبعیض و محرومیت با توزیع عادلانه امکانات و فرصت‌ها</a:t>
            </a:r>
            <a:endParaRPr lang="en-US" sz="2600" b="1" dirty="0">
              <a:solidFill>
                <a:srgbClr val="002060"/>
              </a:solidFill>
              <a:latin typeface="Calibri"/>
              <a:ea typeface="Times New Roman"/>
              <a:cs typeface="Arial"/>
            </a:endParaRPr>
          </a:p>
          <a:p>
            <a:pPr marL="0" indent="0">
              <a:buNone/>
            </a:pPr>
            <a:endParaRPr lang="fa-IR" dirty="0"/>
          </a:p>
        </p:txBody>
      </p:sp>
    </p:spTree>
    <p:extLst>
      <p:ext uri="{BB962C8B-B14F-4D97-AF65-F5344CB8AC3E}">
        <p14:creationId xmlns="" xmlns:p14="http://schemas.microsoft.com/office/powerpoint/2010/main" val="131631891"/>
      </p:ext>
    </p:extLst>
  </p:cSld>
  <p:clrMapOvr>
    <a:masterClrMapping/>
  </p:clrMapOvr>
  <p:transition spd="slow">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536"/>
            <a:ext cx="8686800" cy="838200"/>
          </a:xfrm>
        </p:spPr>
        <p:txBody>
          <a:bodyPr>
            <a:normAutofit fontScale="90000"/>
          </a:bodyPr>
          <a:lstStyle/>
          <a:p>
            <a:pPr algn="r"/>
            <a:r>
              <a:rPr lang="ar-SA" b="1" dirty="0">
                <a:effectLst/>
              </a:rPr>
              <a:t>ه - دستاوردهاي نظامي</a:t>
            </a:r>
            <a:r>
              <a:rPr lang="en-US" dirty="0">
                <a:effectLst/>
              </a:rPr>
              <a:t/>
            </a:r>
            <a:br>
              <a:rPr lang="en-US" dirty="0">
                <a:effectLst/>
              </a:rPr>
            </a:br>
            <a:endParaRPr lang="fa-IR" dirty="0"/>
          </a:p>
        </p:txBody>
      </p:sp>
      <p:sp>
        <p:nvSpPr>
          <p:cNvPr id="3" name="Content Placeholder 2"/>
          <p:cNvSpPr>
            <a:spLocks noGrp="1"/>
          </p:cNvSpPr>
          <p:nvPr>
            <p:ph idx="1"/>
          </p:nvPr>
        </p:nvSpPr>
        <p:spPr>
          <a:xfrm>
            <a:off x="664840" y="1700808"/>
            <a:ext cx="7939608" cy="4824536"/>
          </a:xfrm>
        </p:spPr>
        <p:txBody>
          <a:bodyPr/>
          <a:lstStyle/>
          <a:p>
            <a:pPr marL="0" indent="0">
              <a:lnSpc>
                <a:spcPct val="150000"/>
              </a:lnSpc>
              <a:buNone/>
            </a:pPr>
            <a:r>
              <a:rPr lang="fa-IR" sz="2400" b="1" dirty="0" smtClean="0">
                <a:solidFill>
                  <a:schemeClr val="tx1"/>
                </a:solidFill>
                <a:latin typeface="Times New Roman"/>
                <a:ea typeface="Times New Roman"/>
                <a:cs typeface="B Zar"/>
              </a:rPr>
              <a:t>1- اخرا</a:t>
            </a:r>
            <a:r>
              <a:rPr lang="ar-SA" sz="2400" b="1" dirty="0" smtClean="0">
                <a:solidFill>
                  <a:schemeClr val="tx1"/>
                </a:solidFill>
                <a:latin typeface="Times New Roman"/>
                <a:ea typeface="Times New Roman"/>
                <a:cs typeface="B Zar"/>
              </a:rPr>
              <a:t> </a:t>
            </a:r>
            <a:r>
              <a:rPr lang="fa-IR" sz="2400" b="1" dirty="0">
                <a:solidFill>
                  <a:schemeClr val="tx1"/>
                </a:solidFill>
                <a:latin typeface="Times New Roman"/>
                <a:ea typeface="Times New Roman"/>
                <a:cs typeface="B Zar"/>
              </a:rPr>
              <a:t>ج </a:t>
            </a:r>
            <a:r>
              <a:rPr lang="fa-IR" sz="2400" b="1" dirty="0" smtClean="0">
                <a:solidFill>
                  <a:schemeClr val="tx1"/>
                </a:solidFill>
                <a:latin typeface="Times New Roman"/>
                <a:ea typeface="Times New Roman"/>
                <a:cs typeface="B Zar"/>
              </a:rPr>
              <a:t> بیش </a:t>
            </a:r>
            <a:r>
              <a:rPr lang="fa-IR" sz="2400" b="1" dirty="0">
                <a:solidFill>
                  <a:schemeClr val="tx1"/>
                </a:solidFill>
                <a:latin typeface="Times New Roman"/>
                <a:ea typeface="Times New Roman"/>
                <a:cs typeface="B Zar"/>
              </a:rPr>
              <a:t>از </a:t>
            </a:r>
            <a:r>
              <a:rPr lang="fa-IR" sz="2400" b="1" dirty="0" smtClean="0">
                <a:solidFill>
                  <a:schemeClr val="tx1"/>
                </a:solidFill>
                <a:latin typeface="Times New Roman"/>
                <a:ea typeface="Times New Roman"/>
                <a:cs typeface="B Zar"/>
              </a:rPr>
              <a:t>50 </a:t>
            </a:r>
            <a:r>
              <a:rPr lang="ar-SA" sz="2400" b="1" dirty="0" smtClean="0">
                <a:solidFill>
                  <a:schemeClr val="tx1"/>
                </a:solidFill>
                <a:latin typeface="Times New Roman"/>
                <a:ea typeface="Times New Roman"/>
                <a:cs typeface="B Zar"/>
              </a:rPr>
              <a:t>هزار </a:t>
            </a:r>
            <a:r>
              <a:rPr lang="ar-SA" sz="2400" b="1" dirty="0">
                <a:solidFill>
                  <a:schemeClr val="tx1"/>
                </a:solidFill>
                <a:latin typeface="Times New Roman"/>
                <a:ea typeface="Times New Roman"/>
                <a:cs typeface="B Zar"/>
              </a:rPr>
              <a:t>مستشار آمريكايي </a:t>
            </a:r>
            <a:r>
              <a:rPr lang="fa-IR" sz="2400" b="1" dirty="0" smtClean="0">
                <a:solidFill>
                  <a:schemeClr val="tx1"/>
                </a:solidFill>
                <a:latin typeface="Times New Roman"/>
                <a:ea typeface="Times New Roman"/>
                <a:cs typeface="B Zar"/>
              </a:rPr>
              <a:t>از</a:t>
            </a:r>
            <a:r>
              <a:rPr lang="ar-SA" sz="2400" b="1" dirty="0" smtClean="0">
                <a:solidFill>
                  <a:schemeClr val="tx1"/>
                </a:solidFill>
                <a:latin typeface="Times New Roman"/>
                <a:ea typeface="Times New Roman"/>
                <a:cs typeface="B Zar"/>
              </a:rPr>
              <a:t> ايران</a:t>
            </a:r>
            <a:endParaRPr lang="fa-IR" sz="2400" b="1" dirty="0" smtClean="0">
              <a:solidFill>
                <a:schemeClr val="tx1"/>
              </a:solidFill>
              <a:latin typeface="Times New Roman"/>
              <a:ea typeface="Times New Roman"/>
              <a:cs typeface="B Zar"/>
            </a:endParaRPr>
          </a:p>
          <a:p>
            <a:pPr marL="0" indent="0">
              <a:lnSpc>
                <a:spcPct val="150000"/>
              </a:lnSpc>
              <a:buNone/>
            </a:pPr>
            <a:r>
              <a:rPr lang="fa-IR" sz="2400" b="1" dirty="0" smtClean="0">
                <a:solidFill>
                  <a:schemeClr val="tx1"/>
                </a:solidFill>
                <a:latin typeface="Times New Roman"/>
                <a:ea typeface="Times New Roman"/>
                <a:cs typeface="B Zar"/>
              </a:rPr>
              <a:t>2- ایجاد توانمندی برای خود کفایی در نیاز تسلیحاتی</a:t>
            </a:r>
          </a:p>
          <a:p>
            <a:pPr marL="0" indent="0">
              <a:lnSpc>
                <a:spcPct val="150000"/>
              </a:lnSpc>
              <a:buNone/>
            </a:pPr>
            <a:r>
              <a:rPr lang="fa-IR" sz="2400" b="1" dirty="0" smtClean="0">
                <a:solidFill>
                  <a:schemeClr val="tx1"/>
                </a:solidFill>
                <a:latin typeface="Times New Roman"/>
                <a:ea typeface="Times New Roman"/>
                <a:cs typeface="B Zar"/>
              </a:rPr>
              <a:t>3- پیشرفت قابل تقدیر در</a:t>
            </a:r>
            <a:r>
              <a:rPr lang="ar-SA" sz="2400" b="1" dirty="0" smtClean="0">
                <a:solidFill>
                  <a:schemeClr val="tx1"/>
                </a:solidFill>
                <a:latin typeface="Times New Roman"/>
                <a:ea typeface="Times New Roman"/>
                <a:cs typeface="B Zar"/>
              </a:rPr>
              <a:t>صنايع </a:t>
            </a:r>
            <a:r>
              <a:rPr lang="ar-SA" sz="2400" b="1" dirty="0">
                <a:solidFill>
                  <a:schemeClr val="tx1"/>
                </a:solidFill>
                <a:latin typeface="Times New Roman"/>
                <a:ea typeface="Times New Roman"/>
                <a:cs typeface="B Zar"/>
              </a:rPr>
              <a:t>موشكي </a:t>
            </a:r>
            <a:r>
              <a:rPr lang="fa-IR" sz="2400" b="1" dirty="0" smtClean="0">
                <a:solidFill>
                  <a:schemeClr val="tx1"/>
                </a:solidFill>
                <a:latin typeface="Times New Roman"/>
                <a:ea typeface="Times New Roman"/>
                <a:cs typeface="B Zar"/>
              </a:rPr>
              <a:t>و </a:t>
            </a:r>
            <a:r>
              <a:rPr lang="ar-SA" sz="2400" b="1" dirty="0" smtClean="0">
                <a:solidFill>
                  <a:schemeClr val="tx1"/>
                </a:solidFill>
                <a:latin typeface="Times New Roman"/>
                <a:ea typeface="Times New Roman"/>
                <a:cs typeface="B Zar"/>
              </a:rPr>
              <a:t>بومي </a:t>
            </a:r>
            <a:r>
              <a:rPr lang="fa-IR" sz="2400" b="1" dirty="0" smtClean="0">
                <a:solidFill>
                  <a:schemeClr val="tx1"/>
                </a:solidFill>
                <a:latin typeface="Times New Roman"/>
                <a:ea typeface="Times New Roman"/>
                <a:cs typeface="B Zar"/>
              </a:rPr>
              <a:t>کردن </a:t>
            </a:r>
            <a:r>
              <a:rPr lang="ar-SA" sz="2400" b="1" dirty="0" smtClean="0">
                <a:solidFill>
                  <a:schemeClr val="tx1"/>
                </a:solidFill>
                <a:latin typeface="Times New Roman"/>
                <a:ea typeface="Times New Roman"/>
                <a:cs typeface="B Zar"/>
              </a:rPr>
              <a:t>كامل</a:t>
            </a:r>
            <a:r>
              <a:rPr lang="fa-IR" sz="2400" b="1" dirty="0" smtClean="0">
                <a:solidFill>
                  <a:schemeClr val="tx1"/>
                </a:solidFill>
                <a:latin typeface="Times New Roman"/>
                <a:ea typeface="Times New Roman"/>
                <a:cs typeface="B Zar"/>
              </a:rPr>
              <a:t> آن</a:t>
            </a:r>
          </a:p>
          <a:p>
            <a:pPr marL="0" indent="0">
              <a:lnSpc>
                <a:spcPct val="150000"/>
              </a:lnSpc>
              <a:buNone/>
            </a:pPr>
            <a:r>
              <a:rPr lang="fa-IR" sz="2400" b="1" dirty="0" smtClean="0">
                <a:solidFill>
                  <a:schemeClr val="tx1"/>
                </a:solidFill>
                <a:latin typeface="Times New Roman"/>
                <a:ea typeface="Times New Roman"/>
                <a:cs typeface="B Zar"/>
              </a:rPr>
              <a:t>4- ساخت هواپیمای جنگی، تانک، هواپیماهای بدون سرنشین </a:t>
            </a:r>
          </a:p>
          <a:p>
            <a:endParaRPr lang="fa-IR" dirty="0"/>
          </a:p>
        </p:txBody>
      </p:sp>
    </p:spTree>
    <p:extLst>
      <p:ext uri="{BB962C8B-B14F-4D97-AF65-F5344CB8AC3E}">
        <p14:creationId xmlns="" xmlns:p14="http://schemas.microsoft.com/office/powerpoint/2010/main" val="4049184653"/>
      </p:ext>
    </p:extLst>
  </p:cSld>
  <p:clrMapOvr>
    <a:masterClrMapping/>
  </p:clrMapOvr>
  <p:transition spd="slow">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سفر دشوار">
  <a:themeElements>
    <a:clrScheme name="سفر دشوار">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سفر دشوار">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سفر دشوار">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سفر دشوار">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سفر دشوار">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3.xml><?xml version="1.0" encoding="utf-8"?>
<a:themeOverride xmlns:a="http://schemas.openxmlformats.org/drawingml/2006/main">
  <a:clrScheme name="سفر دشوار">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183</TotalTime>
  <Words>1100</Words>
  <Application>Microsoft Office PowerPoint</Application>
  <PresentationFormat>On-screen Show (4:3)</PresentationFormat>
  <Paragraphs>124</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سفر دشوار</vt:lpstr>
      <vt:lpstr>Slide 1</vt:lpstr>
      <vt:lpstr>Slide 2</vt:lpstr>
      <vt:lpstr>ویژگی های انقلاب اسلامی</vt:lpstr>
      <vt:lpstr>1- سرنگونی رژیم منحوس پهلوی به عنوان عامل دست نشانده آمریکا ۲- رهایی همه جانبه کشور از وابستگی به غرب 3- ایجاد نظام جمهوری اسلامی و تدوین قانون اساسی بر پایه فقه شیعی 4- رجوع به آراء عمومی در تعیین سرنوشت کشور (به میزان تقریبی سالانه یک انتخابات( 5- مقابله عملی با تز جدایی دین از سیاست (و مشروعیت بخشی به ولایت فقها در عصر غیبت( 6- افزایش همبستگی ملی (از طریق مقابله با تحرکات تفرقه افکنانه و تجزیه طلبانه)</vt:lpstr>
      <vt:lpstr>ب- دستاورد‏هاي اقتصادي </vt:lpstr>
      <vt:lpstr>  ج- دستاورد‏هاي علمي و فناوري </vt:lpstr>
      <vt:lpstr>د- دستاوردهاي فرهنگي-  اجتماعی-1 </vt:lpstr>
      <vt:lpstr>د- دستاوردهاي فرهنگي-  اجتماعی-2</vt:lpstr>
      <vt:lpstr>ه - دستاوردهاي نظامي </vt:lpstr>
      <vt:lpstr>و- دستاوردهای خارجی -1</vt:lpstr>
      <vt:lpstr>ز- دستاوردهای خارجی -2</vt:lpstr>
      <vt:lpstr>فرصت‎هاي پيش روي انقلاب-1 </vt:lpstr>
      <vt:lpstr>فرصت‎هاي پيش روي انقلاب-2</vt:lpstr>
      <vt:lpstr>تهدیدها و چالش‎هاي پيش روي انقلاب-1</vt:lpstr>
      <vt:lpstr>تهدیدها و چالش‎هاي پيش روي انقلاب-2</vt:lpstr>
      <vt:lpstr>رسالت كنوني ما</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120</dc:creator>
  <cp:lastModifiedBy>saas3</cp:lastModifiedBy>
  <cp:revision>24</cp:revision>
  <dcterms:created xsi:type="dcterms:W3CDTF">2014-01-31T16:58:28Z</dcterms:created>
  <dcterms:modified xsi:type="dcterms:W3CDTF">2018-03-17T09:18:49Z</dcterms:modified>
</cp:coreProperties>
</file>